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0" r:id="rId1"/>
  </p:sldMasterIdLst>
  <p:notesMasterIdLst>
    <p:notesMasterId r:id="rId57"/>
  </p:notesMasterIdLst>
  <p:sldIdLst>
    <p:sldId id="728" r:id="rId2"/>
    <p:sldId id="780" r:id="rId3"/>
    <p:sldId id="765" r:id="rId4"/>
    <p:sldId id="781" r:id="rId5"/>
    <p:sldId id="770" r:id="rId6"/>
    <p:sldId id="782" r:id="rId7"/>
    <p:sldId id="771" r:id="rId8"/>
    <p:sldId id="775" r:id="rId9"/>
    <p:sldId id="778" r:id="rId10"/>
    <p:sldId id="779" r:id="rId11"/>
    <p:sldId id="789" r:id="rId12"/>
    <p:sldId id="787" r:id="rId13"/>
    <p:sldId id="788" r:id="rId14"/>
    <p:sldId id="794" r:id="rId15"/>
    <p:sldId id="790" r:id="rId16"/>
    <p:sldId id="792" r:id="rId17"/>
    <p:sldId id="793" r:id="rId18"/>
    <p:sldId id="791" r:id="rId19"/>
    <p:sldId id="796" r:id="rId20"/>
    <p:sldId id="810" r:id="rId21"/>
    <p:sldId id="799" r:id="rId22"/>
    <p:sldId id="795" r:id="rId23"/>
    <p:sldId id="800" r:id="rId24"/>
    <p:sldId id="797" r:id="rId25"/>
    <p:sldId id="798" r:id="rId26"/>
    <p:sldId id="801" r:id="rId27"/>
    <p:sldId id="802" r:id="rId28"/>
    <p:sldId id="804" r:id="rId29"/>
    <p:sldId id="806" r:id="rId30"/>
    <p:sldId id="809" r:id="rId31"/>
    <p:sldId id="803" r:id="rId32"/>
    <p:sldId id="808" r:id="rId33"/>
    <p:sldId id="807" r:id="rId34"/>
    <p:sldId id="805" r:id="rId35"/>
    <p:sldId id="812" r:id="rId36"/>
    <p:sldId id="811" r:id="rId37"/>
    <p:sldId id="813" r:id="rId38"/>
    <p:sldId id="815" r:id="rId39"/>
    <p:sldId id="814" r:id="rId40"/>
    <p:sldId id="816" r:id="rId41"/>
    <p:sldId id="819" r:id="rId42"/>
    <p:sldId id="817" r:id="rId43"/>
    <p:sldId id="820" r:id="rId44"/>
    <p:sldId id="818" r:id="rId45"/>
    <p:sldId id="821" r:id="rId46"/>
    <p:sldId id="824" r:id="rId47"/>
    <p:sldId id="823" r:id="rId48"/>
    <p:sldId id="825" r:id="rId49"/>
    <p:sldId id="822" r:id="rId50"/>
    <p:sldId id="777" r:id="rId51"/>
    <p:sldId id="774" r:id="rId52"/>
    <p:sldId id="826" r:id="rId53"/>
    <p:sldId id="827" r:id="rId54"/>
    <p:sldId id="828" r:id="rId55"/>
    <p:sldId id="829" r:id="rId56"/>
  </p:sldIdLst>
  <p:sldSz cx="12192000" cy="6858000"/>
  <p:notesSz cx="6794500" cy="9906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FE9C9C"/>
    <a:srgbClr val="F16565"/>
    <a:srgbClr val="8C3462"/>
    <a:srgbClr val="F3D9D9"/>
    <a:srgbClr val="F8E8E8"/>
    <a:srgbClr val="D745D7"/>
    <a:srgbClr val="EBF1E9"/>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08" autoAdjust="0"/>
    <p:restoredTop sz="94660"/>
  </p:normalViewPr>
  <p:slideViewPr>
    <p:cSldViewPr snapToGrid="0">
      <p:cViewPr varScale="1">
        <p:scale>
          <a:sx n="114" d="100"/>
          <a:sy n="114" d="100"/>
        </p:scale>
        <p:origin x="120" y="156"/>
      </p:cViewPr>
      <p:guideLst>
        <p:guide orient="horz" pos="2160"/>
        <p:guide pos="3840"/>
      </p:guideLst>
    </p:cSldViewPr>
  </p:slideViewPr>
  <p:notesTextViewPr>
    <p:cViewPr>
      <p:scale>
        <a:sx n="1" d="1"/>
        <a:sy n="1" d="1"/>
      </p:scale>
      <p:origin x="0" y="0"/>
    </p:cViewPr>
  </p:notesTextViewPr>
  <p:sorterViewPr>
    <p:cViewPr>
      <p:scale>
        <a:sx n="100" d="100"/>
        <a:sy n="100" d="100"/>
      </p:scale>
      <p:origin x="0" y="-167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3"/>
            <a:ext cx="2945024" cy="497359"/>
          </a:xfrm>
          <a:prstGeom prst="rect">
            <a:avLst/>
          </a:prstGeom>
        </p:spPr>
        <p:txBody>
          <a:bodyPr vert="horz" lIns="91268" tIns="45635" rIns="91268" bIns="45635" rtlCol="0"/>
          <a:lstStyle>
            <a:lvl1pPr algn="l">
              <a:defRPr sz="1200"/>
            </a:lvl1pPr>
          </a:lstStyle>
          <a:p>
            <a:endParaRPr lang="tr-TR" dirty="0"/>
          </a:p>
        </p:txBody>
      </p:sp>
      <p:sp>
        <p:nvSpPr>
          <p:cNvPr id="3" name="Veri Yer Tutucusu 2"/>
          <p:cNvSpPr>
            <a:spLocks noGrp="1"/>
          </p:cNvSpPr>
          <p:nvPr>
            <p:ph type="dt" idx="1"/>
          </p:nvPr>
        </p:nvSpPr>
        <p:spPr>
          <a:xfrm>
            <a:off x="3847890" y="3"/>
            <a:ext cx="2945024" cy="497359"/>
          </a:xfrm>
          <a:prstGeom prst="rect">
            <a:avLst/>
          </a:prstGeom>
        </p:spPr>
        <p:txBody>
          <a:bodyPr vert="horz" lIns="91268" tIns="45635" rIns="91268" bIns="45635" rtlCol="0"/>
          <a:lstStyle>
            <a:lvl1pPr algn="r">
              <a:defRPr sz="1200"/>
            </a:lvl1pPr>
          </a:lstStyle>
          <a:p>
            <a:fld id="{7ACF8F7F-4C44-408C-88B6-A6BF56A9F84D}" type="datetimeFigureOut">
              <a:rPr lang="tr-TR" smtClean="0"/>
              <a:pPr/>
              <a:t>15.03.2019</a:t>
            </a:fld>
            <a:endParaRPr lang="tr-TR" dirty="0"/>
          </a:p>
        </p:txBody>
      </p:sp>
      <p:sp>
        <p:nvSpPr>
          <p:cNvPr id="4" name="Slayt Görüntüsü Yer Tutucusu 3"/>
          <p:cNvSpPr>
            <a:spLocks noGrp="1" noRot="1" noChangeAspect="1"/>
          </p:cNvSpPr>
          <p:nvPr>
            <p:ph type="sldImg" idx="2"/>
          </p:nvPr>
        </p:nvSpPr>
        <p:spPr>
          <a:xfrm>
            <a:off x="423863" y="1236663"/>
            <a:ext cx="5946775" cy="3344862"/>
          </a:xfrm>
          <a:prstGeom prst="rect">
            <a:avLst/>
          </a:prstGeom>
          <a:noFill/>
          <a:ln w="12700">
            <a:solidFill>
              <a:prstClr val="black"/>
            </a:solidFill>
          </a:ln>
        </p:spPr>
        <p:txBody>
          <a:bodyPr vert="horz" lIns="91268" tIns="45635" rIns="91268" bIns="45635" rtlCol="0" anchor="ctr"/>
          <a:lstStyle/>
          <a:p>
            <a:endParaRPr lang="tr-TR" dirty="0"/>
          </a:p>
        </p:txBody>
      </p:sp>
      <p:sp>
        <p:nvSpPr>
          <p:cNvPr id="5" name="Not Yer Tutucusu 4"/>
          <p:cNvSpPr>
            <a:spLocks noGrp="1"/>
          </p:cNvSpPr>
          <p:nvPr>
            <p:ph type="body" sz="quarter" idx="3"/>
          </p:nvPr>
        </p:nvSpPr>
        <p:spPr>
          <a:xfrm>
            <a:off x="679133" y="4767681"/>
            <a:ext cx="5436234" cy="3899675"/>
          </a:xfrm>
          <a:prstGeom prst="rect">
            <a:avLst/>
          </a:prstGeom>
        </p:spPr>
        <p:txBody>
          <a:bodyPr vert="horz" lIns="91268" tIns="45635" rIns="91268" bIns="45635"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08643"/>
            <a:ext cx="2945024" cy="497359"/>
          </a:xfrm>
          <a:prstGeom prst="rect">
            <a:avLst/>
          </a:prstGeom>
        </p:spPr>
        <p:txBody>
          <a:bodyPr vert="horz" lIns="91268" tIns="45635" rIns="91268" bIns="45635"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47890" y="9408643"/>
            <a:ext cx="2945024" cy="497359"/>
          </a:xfrm>
          <a:prstGeom prst="rect">
            <a:avLst/>
          </a:prstGeom>
        </p:spPr>
        <p:txBody>
          <a:bodyPr vert="horz" lIns="91268" tIns="45635" rIns="91268" bIns="45635" rtlCol="0" anchor="b"/>
          <a:lstStyle>
            <a:lvl1pPr algn="r">
              <a:defRPr sz="1200"/>
            </a:lvl1pPr>
          </a:lstStyle>
          <a:p>
            <a:fld id="{4307AC83-186E-44C2-A192-69712972D4F3}" type="slidenum">
              <a:rPr lang="tr-TR" smtClean="0"/>
              <a:pPr/>
              <a:t>‹#›</a:t>
            </a:fld>
            <a:endParaRPr lang="tr-TR" dirty="0"/>
          </a:p>
        </p:txBody>
      </p:sp>
    </p:spTree>
    <p:extLst>
      <p:ext uri="{BB962C8B-B14F-4D97-AF65-F5344CB8AC3E}">
        <p14:creationId xmlns:p14="http://schemas.microsoft.com/office/powerpoint/2010/main" val="3645467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1</a:t>
            </a:fld>
            <a:endParaRPr lang="tr-TR" dirty="0"/>
          </a:p>
        </p:txBody>
      </p:sp>
    </p:spTree>
    <p:extLst>
      <p:ext uri="{BB962C8B-B14F-4D97-AF65-F5344CB8AC3E}">
        <p14:creationId xmlns:p14="http://schemas.microsoft.com/office/powerpoint/2010/main" val="393328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6F06A86-542B-435F-B08D-AF2F6F91C994}" type="datetime1">
              <a:rPr lang="tr-TR" smtClean="0"/>
              <a:pPr/>
              <a:t>15.03.2019</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31208403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BC604D1-8752-4679-986D-F130D3CB04CC}" type="datetime1">
              <a:rPr lang="tr-TR" smtClean="0"/>
              <a:pPr/>
              <a:t>15.03.2019</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2211264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62F1E9-2924-4E3F-BAF9-8598FAAF24C3}" type="datetime1">
              <a:rPr lang="tr-TR" smtClean="0"/>
              <a:pPr/>
              <a:t>15.03.2019</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40942790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Yalnızca Başlık">
    <p:spTree>
      <p:nvGrpSpPr>
        <p:cNvPr id="1" name=""/>
        <p:cNvGrpSpPr/>
        <p:nvPr/>
      </p:nvGrpSpPr>
      <p:grpSpPr>
        <a:xfrm>
          <a:off x="0" y="0"/>
          <a:ext cx="0" cy="0"/>
          <a:chOff x="0" y="0"/>
          <a:chExt cx="0" cy="0"/>
        </a:xfrm>
      </p:grpSpPr>
      <p:sp>
        <p:nvSpPr>
          <p:cNvPr id="7" name="Dikdörtgen 6"/>
          <p:cNvSpPr/>
          <p:nvPr userDrawn="1"/>
        </p:nvSpPr>
        <p:spPr>
          <a:xfrm>
            <a:off x="0" y="0"/>
            <a:ext cx="12192000" cy="89416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hasCustomPrompt="1"/>
          </p:nvPr>
        </p:nvSpPr>
        <p:spPr>
          <a:xfrm>
            <a:off x="0" y="10633"/>
            <a:ext cx="12192000" cy="850605"/>
          </a:xfrm>
          <a:noFill/>
        </p:spPr>
        <p:txBody>
          <a:bodyPr/>
          <a:lstStyle>
            <a:lvl1pPr>
              <a:defRPr/>
            </a:lvl1pPr>
          </a:lstStyle>
          <a:p>
            <a:r>
              <a:rPr lang="tr-TR" dirty="0" smtClean="0"/>
              <a:t>         Asıl başlık stili için tıklatın</a:t>
            </a:r>
            <a:endParaRPr lang="tr-TR" dirty="0"/>
          </a:p>
        </p:txBody>
      </p:sp>
      <p:sp>
        <p:nvSpPr>
          <p:cNvPr id="3" name="Veri Yer Tutucusu 2"/>
          <p:cNvSpPr>
            <a:spLocks noGrp="1"/>
          </p:cNvSpPr>
          <p:nvPr>
            <p:ph type="dt" sz="half" idx="10"/>
          </p:nvPr>
        </p:nvSpPr>
        <p:spPr/>
        <p:txBody>
          <a:bodyPr/>
          <a:lstStyle/>
          <a:p>
            <a:fld id="{2E096D67-8B05-4B2E-971F-B434FDD9AB49}" type="datetime1">
              <a:rPr lang="tr-TR" smtClean="0"/>
              <a:pPr/>
              <a:t>15.03.2019</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1EDBCF86-4C6C-45BD-AB90-9F5A9BF58ABB}" type="slidenum">
              <a:rPr lang="tr-TR" smtClean="0"/>
              <a:pPr/>
              <a:t>‹#›</a:t>
            </a:fld>
            <a:endParaRPr lang="tr-TR" dirty="0"/>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23" y="31899"/>
            <a:ext cx="838200" cy="841003"/>
          </a:xfrm>
          <a:prstGeom prst="rect">
            <a:avLst/>
          </a:prstGeom>
        </p:spPr>
      </p:pic>
      <p:sp>
        <p:nvSpPr>
          <p:cNvPr id="8" name="Unvan 1"/>
          <p:cNvSpPr txBox="1">
            <a:spLocks/>
          </p:cNvSpPr>
          <p:nvPr userDrawn="1"/>
        </p:nvSpPr>
        <p:spPr>
          <a:xfrm>
            <a:off x="912623" y="107039"/>
            <a:ext cx="3228557" cy="6800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DESTEK HİZMETLERİ </a:t>
            </a:r>
            <a:br>
              <a:rPr lang="tr-TR" sz="2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br>
            <a:r>
              <a:rPr lang="tr-TR" sz="20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GENEL MÜDÜRLÜĞÜ</a:t>
            </a:r>
            <a:endParaRPr lang="tr-TR" sz="2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spTree>
    <p:extLst>
      <p:ext uri="{BB962C8B-B14F-4D97-AF65-F5344CB8AC3E}">
        <p14:creationId xmlns:p14="http://schemas.microsoft.com/office/powerpoint/2010/main" val="349787874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9621948-1B73-4E3F-BDE7-D4A2744EF5A8}" type="datetime1">
              <a:rPr lang="tr-TR" smtClean="0"/>
              <a:pPr/>
              <a:t>15.03.2019</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36272382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44A32DC-1DAC-43FE-9FA7-6E635CD171FD}" type="datetime1">
              <a:rPr lang="tr-TR" smtClean="0"/>
              <a:pPr/>
              <a:t>15.03.2019</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32825320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6E3AEB7-331C-4D28-A8BA-C287AA4B8AAF}" type="datetime1">
              <a:rPr lang="tr-TR" smtClean="0"/>
              <a:pPr/>
              <a:t>15.03.2019</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24939929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6834351-B503-41A4-989B-3C02B9529574}" type="datetime1">
              <a:rPr lang="tr-TR" smtClean="0"/>
              <a:pPr/>
              <a:t>15.03.2019</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40847488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15.03.2019</a:t>
            </a:fld>
            <a:endParaRPr lang="tr-TR" dirty="0"/>
          </a:p>
        </p:txBody>
      </p:sp>
      <p:sp>
        <p:nvSpPr>
          <p:cNvPr id="4" name="Altbilgi Yer Tutucusu 3"/>
          <p:cNvSpPr>
            <a:spLocks noGrp="1"/>
          </p:cNvSpPr>
          <p:nvPr>
            <p:ph type="ftr" sz="quarter" idx="11"/>
          </p:nvPr>
        </p:nvSpPr>
        <p:spPr/>
        <p:txBody>
          <a:bodyPr/>
          <a:lstStyle/>
          <a:p>
            <a:r>
              <a:rPr lang="tr-TR" dirty="0" smtClean="0"/>
              <a:t>Merkez İSGB</a:t>
            </a:r>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val="21960478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0E6A563-5940-4660-AD98-C94B09F5F84A}" type="datetime1">
              <a:rPr lang="tr-TR" smtClean="0"/>
              <a:pPr/>
              <a:t>15.03.2019</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24174141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4D06407-2BD7-4A2B-B695-7369B887FC1C}" type="datetime1">
              <a:rPr lang="tr-TR" smtClean="0"/>
              <a:pPr/>
              <a:t>15.03.2019</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30211047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ED9F39B-2E78-4927-97E1-2303DE3FCD2A}" type="datetime1">
              <a:rPr lang="tr-TR" smtClean="0"/>
              <a:pPr/>
              <a:t>15.03.2019</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38139209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8B5D9-5347-43EF-9D7A-CAA8CB63A481}" type="datetime1">
              <a:rPr lang="tr-TR" smtClean="0"/>
              <a:pPr/>
              <a:t>15.03.2019</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BCF86-4C6C-45BD-AB90-9F5A9BF58ABB}" type="slidenum">
              <a:rPr lang="tr-TR" smtClean="0"/>
              <a:pPr/>
              <a:t>‹#›</a:t>
            </a:fld>
            <a:endParaRPr lang="tr-TR" dirty="0"/>
          </a:p>
        </p:txBody>
      </p:sp>
    </p:spTree>
    <p:extLst>
      <p:ext uri="{BB962C8B-B14F-4D97-AF65-F5344CB8AC3E}">
        <p14:creationId xmlns:p14="http://schemas.microsoft.com/office/powerpoint/2010/main" val="1629710324"/>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hyperlink" Target="https://okulsagligi.meb.gov.tr/" TargetMode="External"/><Relationship Id="rId7" Type="http://schemas.openxmlformats.org/officeDocument/2006/relationships/slide" Target="slide47.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slide" Target="slide49.xml"/></Relationships>
</file>

<file path=ppt/slides/_rels/slide11.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okulsagligi.meb.gov.tr/" TargetMode="Externa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okulsagligi.meb.gov.tr/" TargetMode="External"/><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slide" Target="slide34.xml"/><Relationship Id="rId4" Type="http://schemas.openxmlformats.org/officeDocument/2006/relationships/slide" Target="slide33.xml"/></Relationships>
</file>

<file path=ppt/slides/_rels/slide31.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hyperlink" Target="https://okulsagligi.meb.gov.tr/" TargetMode="External"/><Relationship Id="rId7" Type="http://schemas.openxmlformats.org/officeDocument/2006/relationships/slide" Target="slide30.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hyperlink" Target="https://okulsagligi.meb.gov.tr/" TargetMode="External"/><Relationship Id="rId7"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10.xml"/></Relationships>
</file>

<file path=ppt/slides/_rels/slide48.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image" Target="../media/image50.png"/><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image" Target="../media/image52.pn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slide" Target="slide36.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okulsagligi.meb.gov.tr/" TargetMode="External"/><Relationship Id="rId1" Type="http://schemas.openxmlformats.org/officeDocument/2006/relationships/slideLayout" Target="../slideLayouts/slideLayout6.xml"/><Relationship Id="rId6" Type="http://schemas.openxmlformats.org/officeDocument/2006/relationships/hyperlink" Target="file:///C:\Users\Gulcan%20KILIC\Desktop\SUNUM%20ANTALYA\Okul%20Sa&#287;l&#305;&#287;&#305;%20&#304;&#351;b\Form%203%20Ba&#287;&#305;ms&#305;z%20Anaokullar&#305;.pdf" TargetMode="External"/><Relationship Id="rId5" Type="http://schemas.openxmlformats.org/officeDocument/2006/relationships/hyperlink" Target="file:///C:\Users\Gulcan%20KILIC\Desktop\SUNUM%20ANTALYA\Okul%20Sa&#287;l&#305;&#287;&#305;%20&#304;&#351;b\Form%203.pdf" TargetMode="External"/><Relationship Id="rId4" Type="http://schemas.openxmlformats.org/officeDocument/2006/relationships/hyperlink" Target="file:///C:\Users\Gulcan%20KILIC\Desktop\SUNUM%20ANTALYA\Okul%20Sa&#287;l&#305;&#287;&#305;%20&#304;&#351;b\Form%202.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okulsagligi.meb.gov.tr/" TargetMode="Externa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okulsagligi.meb.gov.tr/" TargetMode="External"/><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24598" y="1478422"/>
            <a:ext cx="10188528" cy="1427148"/>
          </a:xfrm>
        </p:spPr>
        <p:txBody>
          <a:bodyPr>
            <a:normAutofit fontScale="90000"/>
          </a:bodyPr>
          <a:lstStyle/>
          <a:p>
            <a:pPr lvl="0"/>
            <a:r>
              <a:rPr lang="tr-TR" sz="32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
            </a:r>
            <a:br>
              <a:rPr lang="tr-TR" sz="32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br>
            <a:r>
              <a:rPr lang="tr-TR" sz="4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
            </a:r>
            <a:br>
              <a:rPr lang="tr-TR" sz="4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br>
            <a:r>
              <a:rPr lang="tr-TR" sz="4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
            </a:r>
            <a:br>
              <a:rPr lang="tr-TR" sz="4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br>
            <a:r>
              <a:rPr lang="tr-TR"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
            </a:r>
            <a:br>
              <a:rPr lang="tr-TR" sz="4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br>
            <a:r>
              <a:rPr lang="tr-TR" sz="4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
            </a:r>
            <a:br>
              <a:rPr lang="tr-TR" sz="4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br>
            <a:r>
              <a:rPr lang="tr-TR" sz="3100" b="1" dirty="0" smtClean="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İŞYERİ SAĞLIK VE GÜVENLİK BİRİMİ </a:t>
            </a:r>
            <a:br>
              <a:rPr lang="tr-TR" sz="3100" b="1" dirty="0" smtClean="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br>
            <a:r>
              <a:rPr lang="tr-TR" sz="3100" b="1" dirty="0" smtClean="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DAİRE BAŞKANLIĞI</a:t>
            </a:r>
            <a:endParaRPr lang="tr-TR" sz="3100" b="1"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253568" cy="2102643"/>
          </a:xfrm>
          <a:prstGeom prst="ellipse">
            <a:avLst/>
          </a:prstGeom>
          <a:ln>
            <a:noFill/>
          </a:ln>
          <a:effectLst>
            <a:softEdge rad="127000"/>
          </a:effectLst>
        </p:spPr>
      </p:pic>
      <p:sp>
        <p:nvSpPr>
          <p:cNvPr id="5" name="Dikdörtgen 4"/>
          <p:cNvSpPr/>
          <p:nvPr/>
        </p:nvSpPr>
        <p:spPr>
          <a:xfrm>
            <a:off x="2033899" y="681987"/>
            <a:ext cx="9844755" cy="584775"/>
          </a:xfrm>
          <a:prstGeom prst="rect">
            <a:avLst/>
          </a:prstGeom>
        </p:spPr>
        <p:txBody>
          <a:bodyPr wrap="square">
            <a:spAutoFit/>
          </a:bodyPr>
          <a:lstStyle/>
          <a:p>
            <a:r>
              <a:rPr lang="tr-TR"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DESTEK HİZMETLERİ </a:t>
            </a:r>
            <a:r>
              <a:rPr lang="tr-TR" sz="32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rial Black" panose="020B0A04020102020204" pitchFamily="34" charset="0"/>
                <a:cs typeface="Times New Roman" pitchFamily="18" charset="0"/>
              </a:rPr>
              <a:t>GENEL MÜDÜRLÜĞÜ</a:t>
            </a:r>
            <a:endParaRPr lang="tr-TR" sz="3200" dirty="0"/>
          </a:p>
        </p:txBody>
      </p:sp>
      <p:sp>
        <p:nvSpPr>
          <p:cNvPr id="6" name="Dikdörtgen 5"/>
          <p:cNvSpPr/>
          <p:nvPr/>
        </p:nvSpPr>
        <p:spPr>
          <a:xfrm>
            <a:off x="2928459" y="3373773"/>
            <a:ext cx="6577048" cy="3123932"/>
          </a:xfrm>
          <a:prstGeom prst="rect">
            <a:avLst/>
          </a:prstGeom>
        </p:spPr>
        <p:txBody>
          <a:bodyPr wrap="square">
            <a:spAutoFit/>
          </a:bodyPr>
          <a:lstStyle/>
          <a:p>
            <a:pPr algn="ctr"/>
            <a:r>
              <a:rPr lang="tr-TR" sz="2500" b="1" dirty="0">
                <a:ln/>
                <a:solidFill>
                  <a:schemeClr val="accent5"/>
                </a:solidFill>
                <a:latin typeface="Arial" pitchFamily="34" charset="0"/>
                <a:cs typeface="Arial" pitchFamily="34" charset="0"/>
              </a:rPr>
              <a:t>OKUL SAĞLIĞI </a:t>
            </a:r>
            <a:r>
              <a:rPr lang="tr-TR" sz="2500" b="1" dirty="0" smtClean="0">
                <a:ln/>
                <a:solidFill>
                  <a:schemeClr val="accent5"/>
                </a:solidFill>
                <a:latin typeface="Arial" pitchFamily="34" charset="0"/>
                <a:cs typeface="Arial" pitchFamily="34" charset="0"/>
              </a:rPr>
              <a:t>HİZMETLERİ İŞ BİRLİĞİ PROTOKOLÜ </a:t>
            </a:r>
          </a:p>
          <a:p>
            <a:pPr algn="ctr"/>
            <a:r>
              <a:rPr lang="tr-TR" sz="2500" b="1" dirty="0" smtClean="0">
                <a:ln/>
                <a:solidFill>
                  <a:schemeClr val="accent5"/>
                </a:solidFill>
                <a:latin typeface="Arial" pitchFamily="34" charset="0"/>
                <a:cs typeface="Arial" pitchFamily="34" charset="0"/>
              </a:rPr>
              <a:t>VE </a:t>
            </a:r>
          </a:p>
          <a:p>
            <a:pPr algn="ctr"/>
            <a:r>
              <a:rPr lang="tr-TR" sz="2500" b="1" dirty="0" smtClean="0">
                <a:ln/>
                <a:solidFill>
                  <a:schemeClr val="accent5"/>
                </a:solidFill>
                <a:latin typeface="Arial" pitchFamily="34" charset="0"/>
                <a:cs typeface="Arial" pitchFamily="34" charset="0"/>
              </a:rPr>
              <a:t>OKULDA SAĞLIĞIN KORUNMASI VE GELİŞTİRLMESİ PROGRAMI</a:t>
            </a:r>
            <a:endParaRPr lang="tr-TR" sz="2500" b="1" dirty="0">
              <a:ln/>
              <a:solidFill>
                <a:schemeClr val="accent5"/>
              </a:solidFill>
              <a:latin typeface="Arial" pitchFamily="34" charset="0"/>
              <a:cs typeface="Arial" pitchFamily="34" charset="0"/>
            </a:endParaRPr>
          </a:p>
          <a:p>
            <a:pPr algn="ctr"/>
            <a:endParaRPr lang="tr-TR" sz="3600" b="1" dirty="0" smtClean="0">
              <a:ln/>
              <a:solidFill>
                <a:schemeClr val="accent5"/>
              </a:solidFill>
              <a:latin typeface="Arial" pitchFamily="34" charset="0"/>
              <a:cs typeface="Arial" pitchFamily="34" charset="0"/>
            </a:endParaRPr>
          </a:p>
          <a:p>
            <a:pPr algn="ctr"/>
            <a:endParaRPr lang="tr-TR" sz="3600" b="1" dirty="0">
              <a:ln/>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5380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10</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6" name="Resim 5"/>
          <p:cNvPicPr>
            <a:picLocks noChangeAspect="1"/>
          </p:cNvPicPr>
          <p:nvPr/>
        </p:nvPicPr>
        <p:blipFill>
          <a:blip r:embed="rId4"/>
          <a:stretch>
            <a:fillRect/>
          </a:stretch>
        </p:blipFill>
        <p:spPr>
          <a:xfrm>
            <a:off x="1148667" y="1354339"/>
            <a:ext cx="10126333" cy="1636001"/>
          </a:xfrm>
          <a:prstGeom prst="rect">
            <a:avLst/>
          </a:prstGeom>
        </p:spPr>
      </p:pic>
      <p:pic>
        <p:nvPicPr>
          <p:cNvPr id="7" name="Resim 6"/>
          <p:cNvPicPr>
            <a:picLocks noChangeAspect="1"/>
          </p:cNvPicPr>
          <p:nvPr/>
        </p:nvPicPr>
        <p:blipFill>
          <a:blip r:embed="rId5"/>
          <a:stretch>
            <a:fillRect/>
          </a:stretch>
        </p:blipFill>
        <p:spPr>
          <a:xfrm>
            <a:off x="1215728" y="2956838"/>
            <a:ext cx="10059272" cy="2940304"/>
          </a:xfrm>
          <a:prstGeom prst="rect">
            <a:avLst/>
          </a:prstGeom>
        </p:spPr>
      </p:pic>
      <p:pic>
        <p:nvPicPr>
          <p:cNvPr id="8" name="Resim 7"/>
          <p:cNvPicPr>
            <a:picLocks noChangeAspect="1"/>
          </p:cNvPicPr>
          <p:nvPr/>
        </p:nvPicPr>
        <p:blipFill>
          <a:blip r:embed="rId6"/>
          <a:stretch>
            <a:fillRect/>
          </a:stretch>
        </p:blipFill>
        <p:spPr>
          <a:xfrm>
            <a:off x="1404721" y="5939339"/>
            <a:ext cx="9870279" cy="676715"/>
          </a:xfrm>
          <a:prstGeom prst="rect">
            <a:avLst/>
          </a:prstGeom>
        </p:spPr>
      </p:pic>
      <p:sp>
        <p:nvSpPr>
          <p:cNvPr id="5" name="Sağ Ok 4">
            <a:hlinkClick r:id="rId7" action="ppaction://hlinksldjump"/>
          </p:cNvPr>
          <p:cNvSpPr/>
          <p:nvPr/>
        </p:nvSpPr>
        <p:spPr>
          <a:xfrm>
            <a:off x="7382312" y="3498209"/>
            <a:ext cx="444616" cy="218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a:hlinkClick r:id="rId8" action="ppaction://hlinksldjump"/>
          </p:cNvPr>
          <p:cNvSpPr/>
          <p:nvPr/>
        </p:nvSpPr>
        <p:spPr>
          <a:xfrm>
            <a:off x="7382312" y="3862635"/>
            <a:ext cx="444616" cy="218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a:hlinkClick r:id="rId9" action="ppaction://hlinksldjump"/>
          </p:cNvPr>
          <p:cNvSpPr/>
          <p:nvPr/>
        </p:nvSpPr>
        <p:spPr>
          <a:xfrm>
            <a:off x="7382312" y="4292406"/>
            <a:ext cx="444616" cy="218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360886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11</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4108898" y="1338708"/>
            <a:ext cx="4782078" cy="461665"/>
          </a:xfrm>
          <a:prstGeom prst="rect">
            <a:avLst/>
          </a:prstGeom>
        </p:spPr>
        <p:txBody>
          <a:bodyPr wrap="none">
            <a:spAutoFit/>
          </a:bodyPr>
          <a:lstStyle/>
          <a:p>
            <a:r>
              <a:rPr lang="tr-TR" sz="2400" b="1" dirty="0">
                <a:latin typeface="Arial" panose="020B0604020202020204" pitchFamily="34" charset="0"/>
                <a:cs typeface="Arial" panose="020B0604020202020204" pitchFamily="34" charset="0"/>
              </a:rPr>
              <a:t>Programın Koordinasyonu (SB)</a:t>
            </a:r>
          </a:p>
        </p:txBody>
      </p:sp>
      <p:grpSp>
        <p:nvGrpSpPr>
          <p:cNvPr id="8" name="Grup 7"/>
          <p:cNvGrpSpPr/>
          <p:nvPr/>
        </p:nvGrpSpPr>
        <p:grpSpPr>
          <a:xfrm>
            <a:off x="331629" y="1665521"/>
            <a:ext cx="2504482" cy="1755669"/>
            <a:chOff x="943196" y="30373"/>
            <a:chExt cx="2504482" cy="1755669"/>
          </a:xfrm>
        </p:grpSpPr>
        <p:sp>
          <p:nvSpPr>
            <p:cNvPr id="9" name="Yuvarlatılmış Dikdörtgen 8"/>
            <p:cNvSpPr/>
            <p:nvPr/>
          </p:nvSpPr>
          <p:spPr>
            <a:xfrm>
              <a:off x="943196" y="32986"/>
              <a:ext cx="2504482" cy="1753056"/>
            </a:xfrm>
            <a:prstGeom prst="roundRect">
              <a:avLst>
                <a:gd name="adj" fmla="val 1667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Yuvarlatılmış Dikdörtgen 4"/>
            <p:cNvSpPr/>
            <p:nvPr/>
          </p:nvSpPr>
          <p:spPr>
            <a:xfrm>
              <a:off x="1028789" y="30373"/>
              <a:ext cx="2333296" cy="1581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t>SAĞLIK BAKANLIĞI</a:t>
              </a:r>
            </a:p>
            <a:p>
              <a:pPr lvl="0" algn="ctr" defTabSz="1244600">
                <a:lnSpc>
                  <a:spcPct val="90000"/>
                </a:lnSpc>
                <a:spcBef>
                  <a:spcPct val="0"/>
                </a:spcBef>
                <a:spcAft>
                  <a:spcPct val="35000"/>
                </a:spcAft>
              </a:pPr>
              <a:r>
                <a:rPr lang="tr-TR" sz="2800" b="1" dirty="0" smtClean="0"/>
                <a:t>HSGM</a:t>
              </a:r>
              <a:r>
                <a:rPr lang="tr-TR" sz="2800" b="1" kern="1200" dirty="0" smtClean="0"/>
                <a:t> </a:t>
              </a:r>
            </a:p>
          </p:txBody>
        </p:sp>
      </p:grpSp>
      <p:sp>
        <p:nvSpPr>
          <p:cNvPr id="11" name="Yukarı Bükülü Ok 10"/>
          <p:cNvSpPr/>
          <p:nvPr/>
        </p:nvSpPr>
        <p:spPr>
          <a:xfrm rot="5400000">
            <a:off x="1444260" y="3337253"/>
            <a:ext cx="1487742" cy="1693741"/>
          </a:xfrm>
          <a:prstGeom prst="bentUpArrow">
            <a:avLst>
              <a:gd name="adj1" fmla="val 32840"/>
              <a:gd name="adj2" fmla="val 25000"/>
              <a:gd name="adj3" fmla="val 35780"/>
            </a:avLst>
          </a:pr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2" name="Grup 11"/>
          <p:cNvGrpSpPr/>
          <p:nvPr/>
        </p:nvGrpSpPr>
        <p:grpSpPr>
          <a:xfrm>
            <a:off x="3176311" y="3247391"/>
            <a:ext cx="2532187" cy="1799405"/>
            <a:chOff x="3860061" y="1870305"/>
            <a:chExt cx="2532187" cy="1799405"/>
          </a:xfrm>
        </p:grpSpPr>
        <p:sp>
          <p:nvSpPr>
            <p:cNvPr id="13" name="Yuvarlatılmış Dikdörtgen 12"/>
            <p:cNvSpPr/>
            <p:nvPr/>
          </p:nvSpPr>
          <p:spPr>
            <a:xfrm>
              <a:off x="3887766" y="1870305"/>
              <a:ext cx="2504482" cy="1753056"/>
            </a:xfrm>
            <a:prstGeom prst="roundRect">
              <a:avLst>
                <a:gd name="adj" fmla="val 1667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Yuvarlatılmış Dikdörtgen 4"/>
            <p:cNvSpPr/>
            <p:nvPr/>
          </p:nvSpPr>
          <p:spPr>
            <a:xfrm>
              <a:off x="3860061" y="2087840"/>
              <a:ext cx="2333296" cy="1581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t>İl Sağlık Müdürlüğü </a:t>
              </a:r>
              <a:endParaRPr lang="tr-TR" sz="2800" b="1" kern="1200" dirty="0"/>
            </a:p>
          </p:txBody>
        </p:sp>
      </p:grpSp>
      <p:grpSp>
        <p:nvGrpSpPr>
          <p:cNvPr id="15" name="Grup 14"/>
          <p:cNvGrpSpPr/>
          <p:nvPr/>
        </p:nvGrpSpPr>
        <p:grpSpPr>
          <a:xfrm>
            <a:off x="6229914" y="4702597"/>
            <a:ext cx="2661062" cy="1753056"/>
            <a:chOff x="6099310" y="3879174"/>
            <a:chExt cx="2661062" cy="1753056"/>
          </a:xfrm>
        </p:grpSpPr>
        <p:sp>
          <p:nvSpPr>
            <p:cNvPr id="16" name="Yuvarlatılmış Dikdörtgen 15"/>
            <p:cNvSpPr/>
            <p:nvPr/>
          </p:nvSpPr>
          <p:spPr>
            <a:xfrm>
              <a:off x="6099310" y="3879174"/>
              <a:ext cx="2661062" cy="1753056"/>
            </a:xfrm>
            <a:prstGeom prst="roundRect">
              <a:avLst>
                <a:gd name="adj" fmla="val 1667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Yuvarlatılmış Dikdörtgen 4"/>
            <p:cNvSpPr/>
            <p:nvPr/>
          </p:nvSpPr>
          <p:spPr>
            <a:xfrm>
              <a:off x="6143364" y="3964767"/>
              <a:ext cx="2489876" cy="1581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t>İLÇE SAĞLIK MÜDÜRLÜĞÜ</a:t>
              </a:r>
              <a:endParaRPr lang="tr-TR" sz="2800" b="1" kern="1200" dirty="0"/>
            </a:p>
          </p:txBody>
        </p:sp>
      </p:grpSp>
      <p:sp>
        <p:nvSpPr>
          <p:cNvPr id="18" name="Yukarı Bükülü Ok 17"/>
          <p:cNvSpPr/>
          <p:nvPr/>
        </p:nvSpPr>
        <p:spPr>
          <a:xfrm rot="5400000">
            <a:off x="4595890" y="4886813"/>
            <a:ext cx="1487742" cy="1693741"/>
          </a:xfrm>
          <a:prstGeom prst="bentUpArrow">
            <a:avLst>
              <a:gd name="adj1" fmla="val 32840"/>
              <a:gd name="adj2" fmla="val 25000"/>
              <a:gd name="adj3" fmla="val 35780"/>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tint val="50000"/>
              <a:hueOff val="611766"/>
              <a:satOff val="48198"/>
              <a:lumOff val="14105"/>
              <a:alphaOff val="0"/>
            </a:schemeClr>
          </a:effectRef>
          <a:fontRef idx="minor">
            <a:schemeClr val="lt1">
              <a:hueOff val="0"/>
              <a:satOff val="0"/>
              <a:lumOff val="0"/>
              <a:alphaOff val="0"/>
            </a:schemeClr>
          </a:fontRef>
        </p:style>
      </p:sp>
      <p:sp>
        <p:nvSpPr>
          <p:cNvPr id="19" name="Dikdörtgen 18"/>
          <p:cNvSpPr/>
          <p:nvPr/>
        </p:nvSpPr>
        <p:spPr>
          <a:xfrm>
            <a:off x="5877512" y="3464926"/>
            <a:ext cx="2620432" cy="940289"/>
          </a:xfrm>
          <a:prstGeom prst="rect">
            <a:avLst/>
          </a:prstGeom>
        </p:spPr>
        <p:txBody>
          <a:bodyPr wrap="square">
            <a:spAutoFit/>
          </a:bodyPr>
          <a:lstStyle/>
          <a:p>
            <a:r>
              <a:rPr lang="tr-TR" dirty="0"/>
              <a:t>Çocuk, Ergen, Kadın ve Üreme Sağlığı Şubesi / Birimi</a:t>
            </a:r>
          </a:p>
        </p:txBody>
      </p:sp>
      <p:sp>
        <p:nvSpPr>
          <p:cNvPr id="20" name="Dikdörtgen 19"/>
          <p:cNvSpPr/>
          <p:nvPr/>
        </p:nvSpPr>
        <p:spPr>
          <a:xfrm>
            <a:off x="2929455" y="1916018"/>
            <a:ext cx="2933082" cy="646331"/>
          </a:xfrm>
          <a:prstGeom prst="rect">
            <a:avLst/>
          </a:prstGeom>
        </p:spPr>
        <p:txBody>
          <a:bodyPr wrap="square">
            <a:spAutoFit/>
          </a:bodyPr>
          <a:lstStyle/>
          <a:p>
            <a:r>
              <a:rPr lang="tr-TR" dirty="0" smtClean="0"/>
              <a:t>Çocuk </a:t>
            </a:r>
            <a:r>
              <a:rPr lang="tr-TR" dirty="0"/>
              <a:t>ve Ergen Sağlığı Daire Başkanlığı </a:t>
            </a:r>
          </a:p>
        </p:txBody>
      </p:sp>
      <p:sp>
        <p:nvSpPr>
          <p:cNvPr id="21" name="Dikdörtgen 20"/>
          <p:cNvSpPr/>
          <p:nvPr/>
        </p:nvSpPr>
        <p:spPr>
          <a:xfrm>
            <a:off x="9068380" y="5255959"/>
            <a:ext cx="3704961" cy="646331"/>
          </a:xfrm>
          <a:prstGeom prst="rect">
            <a:avLst/>
          </a:prstGeom>
        </p:spPr>
        <p:txBody>
          <a:bodyPr wrap="square">
            <a:spAutoFit/>
          </a:bodyPr>
          <a:lstStyle/>
          <a:p>
            <a:r>
              <a:rPr lang="tr-TR" dirty="0"/>
              <a:t>Çocuk, Ergen, Kadın ve</a:t>
            </a:r>
          </a:p>
          <a:p>
            <a:r>
              <a:rPr lang="tr-TR" dirty="0" smtClean="0"/>
              <a:t>Üreme </a:t>
            </a:r>
            <a:r>
              <a:rPr lang="tr-TR" dirty="0"/>
              <a:t>Sağlığı Birimi</a:t>
            </a:r>
          </a:p>
        </p:txBody>
      </p:sp>
    </p:spTree>
    <p:extLst>
      <p:ext uri="{BB962C8B-B14F-4D97-AF65-F5344CB8AC3E}">
        <p14:creationId xmlns:p14="http://schemas.microsoft.com/office/powerpoint/2010/main" val="34316892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12</a:t>
            </a:fld>
            <a:endParaRPr lang="tr-TR" dirty="0"/>
          </a:p>
        </p:txBody>
      </p:sp>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2"/>
              </a:rPr>
              <a:t>okulsagligi.meb.gov.tr</a:t>
            </a:r>
            <a:r>
              <a:rPr lang="tr-TR" sz="1200" dirty="0">
                <a:solidFill>
                  <a:srgbClr val="0070C0"/>
                </a:solidFill>
              </a:rPr>
              <a:t>/</a:t>
            </a:r>
          </a:p>
        </p:txBody>
      </p:sp>
      <p:pic>
        <p:nvPicPr>
          <p:cNvPr id="1026" name="Picture 2"/>
          <p:cNvPicPr>
            <a:picLocks noChangeAspect="1" noChangeArrowheads="1"/>
          </p:cNvPicPr>
          <p:nvPr/>
        </p:nvPicPr>
        <p:blipFill>
          <a:blip r:embed="rId3"/>
          <a:srcRect/>
          <a:stretch>
            <a:fillRect/>
          </a:stretch>
        </p:blipFill>
        <p:spPr bwMode="auto">
          <a:xfrm>
            <a:off x="457200" y="1752600"/>
            <a:ext cx="10744200" cy="4591050"/>
          </a:xfrm>
          <a:prstGeom prst="rect">
            <a:avLst/>
          </a:prstGeom>
          <a:noFill/>
          <a:ln w="9525">
            <a:noFill/>
            <a:miter lim="800000"/>
            <a:headEnd/>
            <a:tailEnd/>
          </a:ln>
          <a:effectLst/>
        </p:spPr>
      </p:pic>
      <p:sp>
        <p:nvSpPr>
          <p:cNvPr id="10" name="9 Metin kutusu"/>
          <p:cNvSpPr txBox="1"/>
          <p:nvPr/>
        </p:nvSpPr>
        <p:spPr>
          <a:xfrm>
            <a:off x="3390900" y="1314450"/>
            <a:ext cx="5038559" cy="461665"/>
          </a:xfrm>
          <a:prstGeom prst="rect">
            <a:avLst/>
          </a:prstGeom>
          <a:noFill/>
        </p:spPr>
        <p:txBody>
          <a:bodyPr wrap="none" rtlCol="0">
            <a:spAutoFit/>
          </a:bodyPr>
          <a:lstStyle/>
          <a:p>
            <a:r>
              <a:rPr lang="tr-TR" sz="2400" b="1" dirty="0" smtClean="0">
                <a:latin typeface="Arial" pitchFamily="34" charset="0"/>
                <a:cs typeface="Arial" pitchFamily="34" charset="0"/>
              </a:rPr>
              <a:t>Programın Koordinasyonu (MEB)</a:t>
            </a:r>
            <a:endParaRPr lang="tr-TR" sz="2400" b="1" dirty="0">
              <a:latin typeface="Arial" pitchFamily="34" charset="0"/>
              <a:cs typeface="Arial" pitchFamily="34" charset="0"/>
            </a:endParaRPr>
          </a:p>
        </p:txBody>
      </p:sp>
      <p:pic>
        <p:nvPicPr>
          <p:cNvPr id="3" name="Resim 2"/>
          <p:cNvPicPr>
            <a:picLocks noChangeAspect="1"/>
          </p:cNvPicPr>
          <p:nvPr/>
        </p:nvPicPr>
        <p:blipFill>
          <a:blip r:embed="rId4"/>
          <a:stretch>
            <a:fillRect/>
          </a:stretch>
        </p:blipFill>
        <p:spPr>
          <a:xfrm>
            <a:off x="234207" y="6101347"/>
            <a:ext cx="1349663" cy="708612"/>
          </a:xfrm>
          <a:prstGeom prst="rect">
            <a:avLst/>
          </a:prstGeom>
        </p:spPr>
      </p:pic>
    </p:spTree>
    <p:extLst>
      <p:ext uri="{BB962C8B-B14F-4D97-AF65-F5344CB8AC3E}">
        <p14:creationId xmlns:p14="http://schemas.microsoft.com/office/powerpoint/2010/main" val="29011949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13</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6" name="Resim 5"/>
          <p:cNvPicPr>
            <a:picLocks noChangeAspect="1"/>
          </p:cNvPicPr>
          <p:nvPr/>
        </p:nvPicPr>
        <p:blipFill>
          <a:blip r:embed="rId4"/>
          <a:stretch>
            <a:fillRect/>
          </a:stretch>
        </p:blipFill>
        <p:spPr>
          <a:xfrm>
            <a:off x="631329" y="1595404"/>
            <a:ext cx="5870957" cy="646232"/>
          </a:xfrm>
          <a:prstGeom prst="rect">
            <a:avLst/>
          </a:prstGeom>
        </p:spPr>
      </p:pic>
      <p:pic>
        <p:nvPicPr>
          <p:cNvPr id="8" name="Resim 7"/>
          <p:cNvPicPr>
            <a:picLocks noChangeAspect="1"/>
          </p:cNvPicPr>
          <p:nvPr/>
        </p:nvPicPr>
        <p:blipFill>
          <a:blip r:embed="rId5"/>
          <a:stretch>
            <a:fillRect/>
          </a:stretch>
        </p:blipFill>
        <p:spPr>
          <a:xfrm>
            <a:off x="788250" y="4369717"/>
            <a:ext cx="10416561" cy="1710138"/>
          </a:xfrm>
          <a:prstGeom prst="rect">
            <a:avLst/>
          </a:prstGeom>
        </p:spPr>
      </p:pic>
      <p:pic>
        <p:nvPicPr>
          <p:cNvPr id="10" name="Resim 9"/>
          <p:cNvPicPr>
            <a:picLocks noChangeAspect="1"/>
          </p:cNvPicPr>
          <p:nvPr/>
        </p:nvPicPr>
        <p:blipFill>
          <a:blip r:embed="rId6"/>
          <a:stretch>
            <a:fillRect/>
          </a:stretch>
        </p:blipFill>
        <p:spPr>
          <a:xfrm>
            <a:off x="3528370" y="1221417"/>
            <a:ext cx="4925995" cy="646232"/>
          </a:xfrm>
          <a:prstGeom prst="rect">
            <a:avLst/>
          </a:prstGeom>
        </p:spPr>
      </p:pic>
      <p:sp>
        <p:nvSpPr>
          <p:cNvPr id="11" name="10 Dikdörtgen"/>
          <p:cNvSpPr/>
          <p:nvPr/>
        </p:nvSpPr>
        <p:spPr>
          <a:xfrm>
            <a:off x="832513" y="2088108"/>
            <a:ext cx="10331356" cy="8598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tr-TR" sz="2200" dirty="0" smtClean="0">
                <a:latin typeface="Arial" pitchFamily="34" charset="0"/>
                <a:cs typeface="Arial" pitchFamily="34" charset="0"/>
              </a:rPr>
              <a:t>*İllerde Vali/Vali Yardımcısı Başkanlığında, Sağlık Müdürlüğü ve İl Millî Eğitim Müdürlüğü’nün  Katılımı ile ‘’</a:t>
            </a:r>
            <a:r>
              <a:rPr lang="tr-TR" sz="2200" b="1" dirty="0" smtClean="0">
                <a:latin typeface="Arial" pitchFamily="34" charset="0"/>
                <a:cs typeface="Arial" pitchFamily="34" charset="0"/>
              </a:rPr>
              <a:t>Okul Sağlığı Kurulları</a:t>
            </a:r>
            <a:r>
              <a:rPr lang="tr-TR" sz="2200" dirty="0" smtClean="0">
                <a:latin typeface="Arial" pitchFamily="34" charset="0"/>
                <a:cs typeface="Arial" pitchFamily="34" charset="0"/>
              </a:rPr>
              <a:t>’’,</a:t>
            </a:r>
            <a:endParaRPr lang="tr-TR" sz="2200" dirty="0">
              <a:latin typeface="Arial" pitchFamily="34" charset="0"/>
              <a:cs typeface="Arial" pitchFamily="34" charset="0"/>
            </a:endParaRPr>
          </a:p>
        </p:txBody>
      </p:sp>
      <p:sp>
        <p:nvSpPr>
          <p:cNvPr id="12" name="11 Dikdörtgen"/>
          <p:cNvSpPr/>
          <p:nvPr/>
        </p:nvSpPr>
        <p:spPr>
          <a:xfrm>
            <a:off x="805219" y="3125337"/>
            <a:ext cx="10372298" cy="100993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tr-TR" sz="2200" dirty="0" smtClean="0">
                <a:latin typeface="Arial" pitchFamily="34" charset="0"/>
                <a:cs typeface="Arial" pitchFamily="34" charset="0"/>
              </a:rPr>
              <a:t>*İlçelerde Kaymakam Başkanlığında, İlçe Sağlık Müdürlüğü ve İlçe Millî Eğitim Müdürlüğü’nün katılımı ile ‘‘</a:t>
            </a:r>
            <a:r>
              <a:rPr lang="tr-TR" sz="2200" b="1" dirty="0" smtClean="0">
                <a:latin typeface="Arial" pitchFamily="34" charset="0"/>
                <a:cs typeface="Arial" pitchFamily="34" charset="0"/>
              </a:rPr>
              <a:t>İlçe Okul Sağlığı Kurulları</a:t>
            </a:r>
            <a:r>
              <a:rPr lang="tr-TR" sz="2200" dirty="0" smtClean="0">
                <a:latin typeface="Arial" pitchFamily="34" charset="0"/>
                <a:cs typeface="Arial" pitchFamily="34" charset="0"/>
              </a:rPr>
              <a:t>’’ oluşturulacaktır.</a:t>
            </a:r>
            <a:endParaRPr lang="tr-TR" sz="2200" dirty="0">
              <a:latin typeface="Arial" pitchFamily="34" charset="0"/>
              <a:cs typeface="Arial" pitchFamily="34" charset="0"/>
            </a:endParaRPr>
          </a:p>
        </p:txBody>
      </p:sp>
      <p:graphicFrame>
        <p:nvGraphicFramePr>
          <p:cNvPr id="14" name="13 Tablo"/>
          <p:cNvGraphicFramePr>
            <a:graphicFrameLocks noGrp="1"/>
          </p:cNvGraphicFramePr>
          <p:nvPr>
            <p:extLst>
              <p:ext uri="{D42A27DB-BD31-4B8C-83A1-F6EECF244321}">
                <p14:modId xmlns:p14="http://schemas.microsoft.com/office/powerpoint/2010/main" val="2100776260"/>
              </p:ext>
            </p:extLst>
          </p:nvPr>
        </p:nvGraphicFramePr>
        <p:xfrm>
          <a:off x="859809" y="2074460"/>
          <a:ext cx="10331355" cy="873456"/>
        </p:xfrm>
        <a:graphic>
          <a:graphicData uri="http://schemas.openxmlformats.org/drawingml/2006/table">
            <a:tbl>
              <a:tblPr/>
              <a:tblGrid>
                <a:gridCol w="10331355"/>
              </a:tblGrid>
              <a:tr h="873456">
                <a:tc>
                  <a:txBody>
                    <a:bodyPr/>
                    <a:lstStyle/>
                    <a:p>
                      <a:r>
                        <a:rPr lang="tr-TR" dirty="0" smtClean="0"/>
                        <a:t>İ</a:t>
                      </a:r>
                      <a:endParaRPr lang="tr-TR"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tr>
            </a:tbl>
          </a:graphicData>
        </a:graphic>
      </p:graphicFrame>
      <p:graphicFrame>
        <p:nvGraphicFramePr>
          <p:cNvPr id="15" name="14 Tablo"/>
          <p:cNvGraphicFramePr>
            <a:graphicFrameLocks noGrp="1"/>
          </p:cNvGraphicFramePr>
          <p:nvPr/>
        </p:nvGraphicFramePr>
        <p:xfrm>
          <a:off x="832513" y="3111690"/>
          <a:ext cx="10385947" cy="1201003"/>
        </p:xfrm>
        <a:graphic>
          <a:graphicData uri="http://schemas.openxmlformats.org/drawingml/2006/table">
            <a:tbl>
              <a:tblPr/>
              <a:tblGrid>
                <a:gridCol w="10385947"/>
              </a:tblGrid>
              <a:tr h="1201003">
                <a:tc>
                  <a:txBody>
                    <a:bodyPr/>
                    <a:lstStyle/>
                    <a:p>
                      <a:endParaRPr lang="tr-TR" dirty="0"/>
                    </a:p>
                  </a:txBody>
                  <a:tcPr>
                    <a:lnL w="28575" cmpd="sng">
                      <a:solidFill>
                        <a:schemeClr val="bg1"/>
                      </a:solidFill>
                      <a:prstDash val="solid"/>
                    </a:lnL>
                    <a:lnR w="28575" cmpd="sng">
                      <a:solidFill>
                        <a:schemeClr val="bg1"/>
                      </a:solidFill>
                      <a:prstDash val="solid"/>
                    </a:lnR>
                    <a:lnT w="28575" cmpd="sng">
                      <a:solidFill>
                        <a:schemeClr val="bg1"/>
                      </a:solidFill>
                      <a:prstDash val="solid"/>
                    </a:lnT>
                    <a:lnB w="28575" cmpd="sng">
                      <a:solidFill>
                        <a:schemeClr val="bg1"/>
                      </a:solidFill>
                      <a:prstDash val="solid"/>
                    </a:lnB>
                  </a:tcPr>
                </a:tc>
              </a:tr>
            </a:tbl>
          </a:graphicData>
        </a:graphic>
      </p:graphicFrame>
    </p:spTree>
    <p:extLst>
      <p:ext uri="{BB962C8B-B14F-4D97-AF65-F5344CB8AC3E}">
        <p14:creationId xmlns:p14="http://schemas.microsoft.com/office/powerpoint/2010/main" val="23256866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14</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5" name="Resim 4"/>
          <p:cNvPicPr>
            <a:picLocks noChangeAspect="1"/>
          </p:cNvPicPr>
          <p:nvPr/>
        </p:nvPicPr>
        <p:blipFill>
          <a:blip r:embed="rId4"/>
          <a:stretch>
            <a:fillRect/>
          </a:stretch>
        </p:blipFill>
        <p:spPr>
          <a:xfrm>
            <a:off x="1066191" y="1759109"/>
            <a:ext cx="10297036" cy="2097206"/>
          </a:xfrm>
          <a:prstGeom prst="rect">
            <a:avLst/>
          </a:prstGeom>
        </p:spPr>
      </p:pic>
      <p:pic>
        <p:nvPicPr>
          <p:cNvPr id="6" name="Resim 5"/>
          <p:cNvPicPr>
            <a:picLocks noChangeAspect="1"/>
          </p:cNvPicPr>
          <p:nvPr/>
        </p:nvPicPr>
        <p:blipFill>
          <a:blip r:embed="rId5"/>
          <a:stretch>
            <a:fillRect/>
          </a:stretch>
        </p:blipFill>
        <p:spPr>
          <a:xfrm>
            <a:off x="787567" y="3385225"/>
            <a:ext cx="2322895" cy="3019331"/>
          </a:xfrm>
          <a:prstGeom prst="rect">
            <a:avLst/>
          </a:prstGeom>
        </p:spPr>
      </p:pic>
      <p:pic>
        <p:nvPicPr>
          <p:cNvPr id="7" name="Resim 6"/>
          <p:cNvPicPr>
            <a:picLocks noChangeAspect="1"/>
          </p:cNvPicPr>
          <p:nvPr/>
        </p:nvPicPr>
        <p:blipFill>
          <a:blip r:embed="rId6"/>
          <a:stretch>
            <a:fillRect/>
          </a:stretch>
        </p:blipFill>
        <p:spPr>
          <a:xfrm>
            <a:off x="9380081" y="3385225"/>
            <a:ext cx="2275715" cy="3096393"/>
          </a:xfrm>
          <a:prstGeom prst="rect">
            <a:avLst/>
          </a:prstGeom>
        </p:spPr>
      </p:pic>
      <p:pic>
        <p:nvPicPr>
          <p:cNvPr id="8" name="Resim 7"/>
          <p:cNvPicPr>
            <a:picLocks noChangeAspect="1"/>
          </p:cNvPicPr>
          <p:nvPr/>
        </p:nvPicPr>
        <p:blipFill>
          <a:blip r:embed="rId7"/>
          <a:stretch>
            <a:fillRect/>
          </a:stretch>
        </p:blipFill>
        <p:spPr>
          <a:xfrm>
            <a:off x="4861279" y="4690677"/>
            <a:ext cx="2706859" cy="755970"/>
          </a:xfrm>
          <a:prstGeom prst="rect">
            <a:avLst/>
          </a:prstGeom>
        </p:spPr>
      </p:pic>
      <p:pic>
        <p:nvPicPr>
          <p:cNvPr id="9" name="Resim 8"/>
          <p:cNvPicPr>
            <a:picLocks noChangeAspect="1"/>
          </p:cNvPicPr>
          <p:nvPr/>
        </p:nvPicPr>
        <p:blipFill>
          <a:blip r:embed="rId8"/>
          <a:stretch>
            <a:fillRect/>
          </a:stretch>
        </p:blipFill>
        <p:spPr>
          <a:xfrm>
            <a:off x="3418993" y="1179637"/>
            <a:ext cx="4925995" cy="646232"/>
          </a:xfrm>
          <a:prstGeom prst="rect">
            <a:avLst/>
          </a:prstGeom>
        </p:spPr>
      </p:pic>
    </p:spTree>
    <p:extLst>
      <p:ext uri="{BB962C8B-B14F-4D97-AF65-F5344CB8AC3E}">
        <p14:creationId xmlns:p14="http://schemas.microsoft.com/office/powerpoint/2010/main" val="19826467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15</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5" name="Resim 4"/>
          <p:cNvPicPr>
            <a:picLocks noChangeAspect="1"/>
          </p:cNvPicPr>
          <p:nvPr/>
        </p:nvPicPr>
        <p:blipFill>
          <a:blip r:embed="rId4"/>
          <a:stretch>
            <a:fillRect/>
          </a:stretch>
        </p:blipFill>
        <p:spPr>
          <a:xfrm>
            <a:off x="1657854" y="1341960"/>
            <a:ext cx="8740471" cy="5135594"/>
          </a:xfrm>
          <a:prstGeom prst="rect">
            <a:avLst/>
          </a:prstGeom>
        </p:spPr>
      </p:pic>
    </p:spTree>
    <p:extLst>
      <p:ext uri="{BB962C8B-B14F-4D97-AF65-F5344CB8AC3E}">
        <p14:creationId xmlns:p14="http://schemas.microsoft.com/office/powerpoint/2010/main" val="10281600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16</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6" name="Dikdörtgen 5"/>
          <p:cNvSpPr/>
          <p:nvPr/>
        </p:nvSpPr>
        <p:spPr>
          <a:xfrm>
            <a:off x="923585" y="1912736"/>
            <a:ext cx="9474740" cy="2940933"/>
          </a:xfrm>
          <a:prstGeom prst="rect">
            <a:avLst/>
          </a:prstGeom>
        </p:spPr>
        <p:txBody>
          <a:bodyPr wrap="square">
            <a:spAutoFit/>
          </a:bodyPr>
          <a:lstStyle/>
          <a:p>
            <a:pPr algn="just">
              <a:lnSpc>
                <a:spcPct val="150000"/>
              </a:lnSpc>
            </a:pPr>
            <a:r>
              <a:rPr lang="tr-TR" sz="2100" dirty="0">
                <a:latin typeface="Arial" panose="020B0604020202020204" pitchFamily="34" charset="0"/>
                <a:cs typeface="Arial" panose="020B0604020202020204" pitchFamily="34" charset="0"/>
              </a:rPr>
              <a:t>*Okulda Sağlığın Korunması ve Geliştirilmesi Programı kapsamında çalışmaların yürütülmesi ve sonuçların raporlanmasında;  </a:t>
            </a:r>
          </a:p>
          <a:p>
            <a:pPr algn="just">
              <a:lnSpc>
                <a:spcPct val="150000"/>
              </a:lnSpc>
            </a:pPr>
            <a:r>
              <a:rPr lang="tr-TR" sz="2100" dirty="0">
                <a:latin typeface="Arial" panose="020B0604020202020204" pitchFamily="34" charset="0"/>
                <a:cs typeface="Arial" panose="020B0604020202020204" pitchFamily="34" charset="0"/>
              </a:rPr>
              <a:t>*Okul Sağlığı Hizmetleri  İşbirliği Protokolü  Uygulama Kılavuzu, </a:t>
            </a:r>
          </a:p>
          <a:p>
            <a:pPr algn="just">
              <a:lnSpc>
                <a:spcPct val="150000"/>
              </a:lnSpc>
            </a:pPr>
            <a:r>
              <a:rPr lang="tr-TR" sz="2100" dirty="0">
                <a:latin typeface="Arial" panose="020B0604020202020204" pitchFamily="34" charset="0"/>
                <a:cs typeface="Arial" panose="020B0604020202020204" pitchFamily="34" charset="0"/>
              </a:rPr>
              <a:t>*25.01.2013 tarihli ve 28539 sayılı Aile Hekimliği Uygulama Yönetmeliği, </a:t>
            </a:r>
          </a:p>
          <a:p>
            <a:pPr algn="just">
              <a:lnSpc>
                <a:spcPct val="150000"/>
              </a:lnSpc>
            </a:pPr>
            <a:r>
              <a:rPr lang="tr-TR" sz="2100" dirty="0">
                <a:latin typeface="Arial" panose="020B0604020202020204" pitchFamily="34" charset="0"/>
                <a:cs typeface="Arial" panose="020B0604020202020204" pitchFamily="34" charset="0"/>
              </a:rPr>
              <a:t>*05.02.2015 tarihli ve 29258 sayılı İlçe Sağlık Müdürlüğü  ve Bağlı Birimler Yönetmeliği ve ilgili diğer mevzuat  esas alınacaktır.</a:t>
            </a:r>
          </a:p>
        </p:txBody>
      </p:sp>
      <p:pic>
        <p:nvPicPr>
          <p:cNvPr id="8" name="Resim 7"/>
          <p:cNvPicPr>
            <a:picLocks noChangeAspect="1"/>
          </p:cNvPicPr>
          <p:nvPr/>
        </p:nvPicPr>
        <p:blipFill>
          <a:blip r:embed="rId4"/>
          <a:stretch>
            <a:fillRect/>
          </a:stretch>
        </p:blipFill>
        <p:spPr>
          <a:xfrm>
            <a:off x="3049342" y="1296539"/>
            <a:ext cx="4925995" cy="646232"/>
          </a:xfrm>
          <a:prstGeom prst="rect">
            <a:avLst/>
          </a:prstGeom>
        </p:spPr>
      </p:pic>
    </p:spTree>
    <p:extLst>
      <p:ext uri="{BB962C8B-B14F-4D97-AF65-F5344CB8AC3E}">
        <p14:creationId xmlns:p14="http://schemas.microsoft.com/office/powerpoint/2010/main" val="25683437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17</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1384758" y="1970765"/>
            <a:ext cx="9685319" cy="348557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Söz konusu değerlendirme ekibi; İlçe Sağlık Müdürlüğü ve Bağlı Birimler Yönetmeliği’nde belirtilen görev tanımları kapsamında İlçe Sağlık Müdürlüğünün  uygun gördüğü  Sağlık  çalışanlarından,</a:t>
            </a:r>
          </a:p>
          <a:p>
            <a:pPr marL="342900" indent="-342900" algn="just">
              <a:lnSpc>
                <a:spcPct val="150000"/>
              </a:lnSpc>
              <a:buFont typeface="Wingdings" panose="05000000000000000000" pitchFamily="2" charset="2"/>
              <a:buChar char="Ø"/>
            </a:pPr>
            <a:endParaRPr lang="tr-TR" sz="2100" b="1" dirty="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 İlçe Millî Eğitim Müdürlüğü tarafından görevlendirilen öğretmenlerden (Sağlık Hizmetleri Alan Öğretmeni, Sağlık Bilgisi ya da Biyoloji öğretmenleri gibi) oluşturulmuştur. </a:t>
            </a:r>
          </a:p>
        </p:txBody>
      </p:sp>
      <p:sp>
        <p:nvSpPr>
          <p:cNvPr id="6" name="Dikdörtgen 5"/>
          <p:cNvSpPr/>
          <p:nvPr/>
        </p:nvSpPr>
        <p:spPr>
          <a:xfrm>
            <a:off x="3404389" y="1525427"/>
            <a:ext cx="4773999" cy="415498"/>
          </a:xfrm>
          <a:prstGeom prst="rect">
            <a:avLst/>
          </a:prstGeom>
        </p:spPr>
        <p:txBody>
          <a:bodyPr wrap="none">
            <a:spAutoFit/>
          </a:bodyPr>
          <a:lstStyle/>
          <a:p>
            <a:r>
              <a:rPr lang="tr-TR" sz="2100" b="1" dirty="0">
                <a:latin typeface="Arial" panose="020B0604020202020204" pitchFamily="34" charset="0"/>
                <a:cs typeface="Arial" panose="020B0604020202020204" pitchFamily="34" charset="0"/>
              </a:rPr>
              <a:t>OKUL DEĞERLENDİRME EKİPLERİ </a:t>
            </a:r>
          </a:p>
        </p:txBody>
      </p:sp>
    </p:spTree>
    <p:extLst>
      <p:ext uri="{BB962C8B-B14F-4D97-AF65-F5344CB8AC3E}">
        <p14:creationId xmlns:p14="http://schemas.microsoft.com/office/powerpoint/2010/main" val="7759292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18</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5" name="Resim 4"/>
          <p:cNvPicPr>
            <a:picLocks noChangeAspect="1"/>
          </p:cNvPicPr>
          <p:nvPr/>
        </p:nvPicPr>
        <p:blipFill>
          <a:blip r:embed="rId4"/>
          <a:stretch>
            <a:fillRect/>
          </a:stretch>
        </p:blipFill>
        <p:spPr>
          <a:xfrm>
            <a:off x="2337488" y="1861118"/>
            <a:ext cx="7517019" cy="3225064"/>
          </a:xfrm>
          <a:prstGeom prst="rect">
            <a:avLst/>
          </a:prstGeom>
        </p:spPr>
      </p:pic>
      <p:sp>
        <p:nvSpPr>
          <p:cNvPr id="6" name="Dikdörtgen 5"/>
          <p:cNvSpPr/>
          <p:nvPr/>
        </p:nvSpPr>
        <p:spPr>
          <a:xfrm>
            <a:off x="3948680" y="1310949"/>
            <a:ext cx="4294637" cy="415498"/>
          </a:xfrm>
          <a:prstGeom prst="rect">
            <a:avLst/>
          </a:prstGeom>
        </p:spPr>
        <p:txBody>
          <a:bodyPr wrap="none">
            <a:spAutoFit/>
          </a:bodyPr>
          <a:lstStyle/>
          <a:p>
            <a:r>
              <a:rPr lang="tr-TR" sz="2100" b="1" dirty="0">
                <a:latin typeface="Arial" panose="020B0604020202020204" pitchFamily="34" charset="0"/>
                <a:cs typeface="Arial" panose="020B0604020202020204" pitchFamily="34" charset="0"/>
              </a:rPr>
              <a:t>OKUL SAĞLIĞI YÖNETİM EKİBİ </a:t>
            </a:r>
          </a:p>
        </p:txBody>
      </p:sp>
      <p:sp>
        <p:nvSpPr>
          <p:cNvPr id="8" name="Dikdörtgen 7"/>
          <p:cNvSpPr/>
          <p:nvPr/>
        </p:nvSpPr>
        <p:spPr>
          <a:xfrm>
            <a:off x="2147316" y="5178017"/>
            <a:ext cx="8592019" cy="923330"/>
          </a:xfrm>
          <a:prstGeom prst="rect">
            <a:avLst/>
          </a:prstGeom>
        </p:spPr>
        <p:txBody>
          <a:bodyPr wrap="square">
            <a:spAutoFit/>
          </a:bodyPr>
          <a:lstStyle/>
          <a:p>
            <a:endParaRPr lang="tr-TR" dirty="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Okulda </a:t>
            </a:r>
            <a:r>
              <a:rPr lang="tr-TR" dirty="0">
                <a:latin typeface="Arial" panose="020B0604020202020204" pitchFamily="34" charset="0"/>
                <a:cs typeface="Arial" panose="020B0604020202020204" pitchFamily="34" charset="0"/>
              </a:rPr>
              <a:t>bulunduğu takdirde sağlık çalışanı ve rehber öğretmen ekibin doğal üyesidir.</a:t>
            </a:r>
          </a:p>
        </p:txBody>
      </p:sp>
    </p:spTree>
    <p:extLst>
      <p:ext uri="{BB962C8B-B14F-4D97-AF65-F5344CB8AC3E}">
        <p14:creationId xmlns:p14="http://schemas.microsoft.com/office/powerpoint/2010/main" val="401197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19</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1155852" y="1807912"/>
            <a:ext cx="9058190" cy="3910429"/>
          </a:xfrm>
          <a:prstGeom prst="rect">
            <a:avLst/>
          </a:prstGeom>
        </p:spPr>
        <p:txBody>
          <a:bodyPr wrap="square">
            <a:spAutoFit/>
          </a:bodyPr>
          <a:lstStyle/>
          <a:p>
            <a:pPr>
              <a:lnSpc>
                <a:spcPct val="150000"/>
              </a:lnSpc>
            </a:pPr>
            <a:r>
              <a:rPr lang="tr-TR" sz="2100" b="1" dirty="0">
                <a:latin typeface="Arial" panose="020B0604020202020204" pitchFamily="34" charset="0"/>
                <a:cs typeface="Arial" panose="020B0604020202020204" pitchFamily="34" charset="0"/>
              </a:rPr>
              <a:t>Okul Değerlendirme Ekipleri Millî Eğitim Bakanlığı’na bağlı </a:t>
            </a:r>
          </a:p>
          <a:p>
            <a:pPr>
              <a:lnSpc>
                <a:spcPct val="150000"/>
              </a:lnSpc>
            </a:pPr>
            <a:r>
              <a:rPr lang="tr-TR" sz="2100" dirty="0" smtClean="0">
                <a:latin typeface="Arial" panose="020B0604020202020204" pitchFamily="34" charset="0"/>
                <a:cs typeface="Arial" panose="020B0604020202020204" pitchFamily="34" charset="0"/>
              </a:rPr>
              <a:t>   </a:t>
            </a:r>
            <a:r>
              <a:rPr lang="tr-TR" sz="2100" b="1" dirty="0">
                <a:latin typeface="Arial" panose="020B0604020202020204" pitchFamily="34" charset="0"/>
                <a:cs typeface="Arial" panose="020B0604020202020204" pitchFamily="34" charset="0"/>
              </a:rPr>
              <a:t>*Tüm  resmi ve özel;</a:t>
            </a:r>
          </a:p>
          <a:p>
            <a:pPr marL="342900" indent="-34290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Okulöncesi (anaokulu), ilkokul, </a:t>
            </a:r>
          </a:p>
          <a:p>
            <a:pPr marL="342900" indent="-34290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Ortaokul ve Liseler,</a:t>
            </a:r>
          </a:p>
          <a:p>
            <a:pPr marL="342900" indent="-34290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 Pansiyonlu okullar ile Mesleki Eğitim Merkezleri, </a:t>
            </a:r>
          </a:p>
          <a:p>
            <a:pPr marL="342900" indent="-34290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Özel Eğitim İş uygulama merkezleri, </a:t>
            </a:r>
          </a:p>
          <a:p>
            <a:pPr marL="342900" indent="-34290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Özel Eğitim Mesleki eğitim merkezlerinin izleme değerlendirme çalışmalarını yürütecektir. </a:t>
            </a:r>
          </a:p>
        </p:txBody>
      </p:sp>
    </p:spTree>
    <p:extLst>
      <p:ext uri="{BB962C8B-B14F-4D97-AF65-F5344CB8AC3E}">
        <p14:creationId xmlns:p14="http://schemas.microsoft.com/office/powerpoint/2010/main" val="21024880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2</a:t>
            </a:fld>
            <a:endParaRPr lang="tr-TR" dirty="0"/>
          </a:p>
        </p:txBody>
      </p:sp>
      <p:sp>
        <p:nvSpPr>
          <p:cNvPr id="7" name="Metin kutusu 6"/>
          <p:cNvSpPr txBox="1"/>
          <p:nvPr/>
        </p:nvSpPr>
        <p:spPr>
          <a:xfrm>
            <a:off x="814732" y="1360971"/>
            <a:ext cx="9993087" cy="1077218"/>
          </a:xfrm>
          <a:prstGeom prst="rect">
            <a:avLst/>
          </a:prstGeom>
          <a:noFill/>
        </p:spPr>
        <p:txBody>
          <a:bodyPr wrap="square" rtlCol="0" anchor="ctr">
            <a:spAutoFit/>
          </a:bodyPr>
          <a:lstStyle/>
          <a:p>
            <a:pPr algn="ctr"/>
            <a:r>
              <a:rPr lang="tr-TR" sz="3200" b="1" dirty="0" smtClean="0">
                <a:solidFill>
                  <a:schemeClr val="bg1"/>
                </a:solidFill>
                <a:effectLst>
                  <a:outerShdw blurRad="38100" dist="38100" dir="2700000" algn="tl">
                    <a:srgbClr val="000000">
                      <a:alpha val="43137"/>
                    </a:srgbClr>
                  </a:outerShdw>
                </a:effectLst>
              </a:rPr>
              <a:t>   </a:t>
            </a:r>
            <a:r>
              <a:rPr lang="tr-TR"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OKUL SAĞLIĞI HİZMETLERİ İŞBİRLİĞİ PROTOKOLÜ</a:t>
            </a:r>
            <a:endParaRPr lang="tr-T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Resim 7"/>
          <p:cNvPicPr>
            <a:picLocks noChangeAspect="1"/>
          </p:cNvPicPr>
          <p:nvPr/>
        </p:nvPicPr>
        <p:blipFill>
          <a:blip r:embed="rId2"/>
          <a:stretch>
            <a:fillRect/>
          </a:stretch>
        </p:blipFill>
        <p:spPr>
          <a:xfrm>
            <a:off x="234207" y="6101347"/>
            <a:ext cx="1349663" cy="708612"/>
          </a:xfrm>
          <a:prstGeom prst="rect">
            <a:avLst/>
          </a:prstGeom>
        </p:spPr>
      </p:pic>
      <p:sp>
        <p:nvSpPr>
          <p:cNvPr id="9" name="Dikdörtgen 8"/>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627192" y="2292612"/>
            <a:ext cx="10736035" cy="3808735"/>
          </a:xfrm>
          <a:prstGeom prst="rect">
            <a:avLst/>
          </a:prstGeom>
        </p:spPr>
        <p:txBody>
          <a:bodyPr wrap="square">
            <a:spAutoFit/>
          </a:bodyPr>
          <a:lstStyle/>
          <a:p>
            <a:r>
              <a:rPr lang="tr-TR" sz="2100" b="1" dirty="0" smtClean="0">
                <a:latin typeface="Arial" panose="020B0604020202020204" pitchFamily="34" charset="0"/>
                <a:cs typeface="Arial" panose="020B0604020202020204" pitchFamily="34" charset="0"/>
              </a:rPr>
              <a:t>AMAÇ: </a:t>
            </a:r>
          </a:p>
          <a:p>
            <a:pPr marL="342900" indent="-342900">
              <a:lnSpc>
                <a:spcPct val="150000"/>
              </a:lnSpc>
              <a:buFont typeface="Wingdings" panose="05000000000000000000" pitchFamily="2" charset="2"/>
              <a:buChar char="Ø"/>
            </a:pPr>
            <a:r>
              <a:rPr lang="tr-TR" sz="2100" dirty="0" smtClean="0">
                <a:latin typeface="Arial" panose="020B0604020202020204" pitchFamily="34" charset="0"/>
                <a:cs typeface="Arial" panose="020B0604020202020204" pitchFamily="34" charset="0"/>
              </a:rPr>
              <a:t>Öğrencilerin </a:t>
            </a:r>
            <a:r>
              <a:rPr lang="tr-TR" sz="2100" dirty="0">
                <a:latin typeface="Arial" panose="020B0604020202020204" pitchFamily="34" charset="0"/>
                <a:cs typeface="Arial" panose="020B0604020202020204" pitchFamily="34" charset="0"/>
              </a:rPr>
              <a:t>ve okul/kurum çalışanlarının sağlığının korunması, </a:t>
            </a:r>
            <a:endParaRPr lang="tr-TR" sz="2100" dirty="0" smtClean="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r>
              <a:rPr lang="tr-TR" sz="2100" dirty="0">
                <a:latin typeface="Arial" panose="020B0604020202020204" pitchFamily="34" charset="0"/>
                <a:cs typeface="Arial" panose="020B0604020202020204" pitchFamily="34" charset="0"/>
              </a:rPr>
              <a:t>T</a:t>
            </a:r>
            <a:r>
              <a:rPr lang="tr-TR" sz="2100" dirty="0" smtClean="0">
                <a:latin typeface="Arial" panose="020B0604020202020204" pitchFamily="34" charset="0"/>
                <a:cs typeface="Arial" panose="020B0604020202020204" pitchFamily="34" charset="0"/>
              </a:rPr>
              <a:t>emizlik </a:t>
            </a:r>
            <a:r>
              <a:rPr lang="tr-TR" sz="2100" dirty="0">
                <a:latin typeface="Arial" panose="020B0604020202020204" pitchFamily="34" charset="0"/>
                <a:cs typeface="Arial" panose="020B0604020202020204" pitchFamily="34" charset="0"/>
              </a:rPr>
              <a:t>ve hijyen konusunda teşviki ve geliştirilmesi, </a:t>
            </a:r>
            <a:endParaRPr lang="tr-TR" sz="2100" dirty="0" smtClean="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r>
              <a:rPr lang="tr-TR" sz="2100" dirty="0">
                <a:latin typeface="Arial" panose="020B0604020202020204" pitchFamily="34" charset="0"/>
                <a:cs typeface="Arial" panose="020B0604020202020204" pitchFamily="34" charset="0"/>
              </a:rPr>
              <a:t>S</a:t>
            </a:r>
            <a:r>
              <a:rPr lang="tr-TR" sz="2100" dirty="0" smtClean="0">
                <a:latin typeface="Arial" panose="020B0604020202020204" pitchFamily="34" charset="0"/>
                <a:cs typeface="Arial" panose="020B0604020202020204" pitchFamily="34" charset="0"/>
              </a:rPr>
              <a:t>ağlıklı </a:t>
            </a:r>
            <a:r>
              <a:rPr lang="tr-TR" sz="2100" dirty="0">
                <a:latin typeface="Arial" panose="020B0604020202020204" pitchFamily="34" charset="0"/>
                <a:cs typeface="Arial" panose="020B0604020202020204" pitchFamily="34" charset="0"/>
              </a:rPr>
              <a:t>okul yaşamının sağlanması ve sürdürülmesi, </a:t>
            </a:r>
            <a:endParaRPr lang="tr-TR" sz="2100" dirty="0" smtClean="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r>
              <a:rPr lang="tr-TR" sz="2100" dirty="0">
                <a:latin typeface="Arial" panose="020B0604020202020204" pitchFamily="34" charset="0"/>
                <a:cs typeface="Arial" panose="020B0604020202020204" pitchFamily="34" charset="0"/>
              </a:rPr>
              <a:t>Ö</a:t>
            </a:r>
            <a:r>
              <a:rPr lang="tr-TR" sz="2100" dirty="0" smtClean="0">
                <a:latin typeface="Arial" panose="020B0604020202020204" pitchFamily="34" charset="0"/>
                <a:cs typeface="Arial" panose="020B0604020202020204" pitchFamily="34" charset="0"/>
              </a:rPr>
              <a:t>ğrenciye </a:t>
            </a:r>
            <a:r>
              <a:rPr lang="tr-TR" sz="2100" dirty="0">
                <a:latin typeface="Arial" panose="020B0604020202020204" pitchFamily="34" charset="0"/>
                <a:cs typeface="Arial" panose="020B0604020202020204" pitchFamily="34" charset="0"/>
              </a:rPr>
              <a:t>ve dolayısıyla topluma sağlıklı hayat tarzlarının, alışkanlıklarının kazandırılması ve </a:t>
            </a:r>
            <a:endParaRPr lang="tr-TR" sz="2100" dirty="0" smtClean="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r>
              <a:rPr lang="tr-TR" sz="2100" dirty="0" smtClean="0">
                <a:latin typeface="Arial" panose="020B0604020202020204" pitchFamily="34" charset="0"/>
                <a:cs typeface="Arial" panose="020B0604020202020204" pitchFamily="34" charset="0"/>
              </a:rPr>
              <a:t>Sağlık </a:t>
            </a:r>
            <a:r>
              <a:rPr lang="tr-TR" sz="2100" dirty="0">
                <a:latin typeface="Arial" panose="020B0604020202020204" pitchFamily="34" charset="0"/>
                <a:cs typeface="Arial" panose="020B0604020202020204" pitchFamily="34" charset="0"/>
              </a:rPr>
              <a:t>eğitimi </a:t>
            </a:r>
            <a:r>
              <a:rPr lang="tr-TR" sz="2100" dirty="0" smtClean="0">
                <a:latin typeface="Arial" panose="020B0604020202020204" pitchFamily="34" charset="0"/>
                <a:cs typeface="Arial" panose="020B0604020202020204" pitchFamily="34" charset="0"/>
              </a:rPr>
              <a:t>verilmesi amacıyla yapılacak işlemlerde eşgüdümün sağlanması hedeflenmiştir.</a:t>
            </a:r>
            <a:endParaRPr lang="tr-TR"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8731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20</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6" name="Dikdörtgen 5"/>
          <p:cNvSpPr/>
          <p:nvPr/>
        </p:nvSpPr>
        <p:spPr>
          <a:xfrm>
            <a:off x="1750979" y="2463810"/>
            <a:ext cx="8463063" cy="2169825"/>
          </a:xfrm>
          <a:prstGeom prst="rect">
            <a:avLst/>
          </a:prstGeom>
        </p:spPr>
        <p:txBody>
          <a:bodyPr wrap="square">
            <a:spAutoFit/>
          </a:bodyPr>
          <a:lstStyle/>
          <a:p>
            <a:pPr algn="ctr">
              <a:lnSpc>
                <a:spcPct val="150000"/>
              </a:lnSpc>
            </a:pPr>
            <a:r>
              <a:rPr lang="tr-TR" sz="2400" b="1" dirty="0" smtClean="0">
                <a:solidFill>
                  <a:srgbClr val="FF0000"/>
                </a:solidFill>
                <a:latin typeface="Arial" panose="020B0604020202020204" pitchFamily="34" charset="0"/>
                <a:cs typeface="Arial" panose="020B0604020202020204" pitchFamily="34" charset="0"/>
              </a:rPr>
              <a:t>Okulda Sağlığın Korunması ve Geliştirilmesi Programı Kapsamında İlçe </a:t>
            </a:r>
            <a:r>
              <a:rPr lang="tr-TR" sz="2400" b="1" dirty="0">
                <a:solidFill>
                  <a:srgbClr val="FF0000"/>
                </a:solidFill>
                <a:latin typeface="Arial" panose="020B0604020202020204" pitchFamily="34" charset="0"/>
                <a:cs typeface="Arial" panose="020B0604020202020204" pitchFamily="34" charset="0"/>
              </a:rPr>
              <a:t>Milli Eğitim Müdürlüğü Tarafından </a:t>
            </a:r>
            <a:r>
              <a:rPr lang="tr-TR" sz="2400" b="1" dirty="0" smtClean="0">
                <a:solidFill>
                  <a:srgbClr val="FF0000"/>
                </a:solidFill>
                <a:latin typeface="Arial" panose="020B0604020202020204" pitchFamily="34" charset="0"/>
                <a:cs typeface="Arial" panose="020B0604020202020204" pitchFamily="34" charset="0"/>
              </a:rPr>
              <a:t>Yapılacak  </a:t>
            </a:r>
            <a:r>
              <a:rPr lang="tr-TR" sz="2400" b="1" dirty="0">
                <a:solidFill>
                  <a:srgbClr val="FF0000"/>
                </a:solidFill>
                <a:latin typeface="Arial" panose="020B0604020202020204" pitchFamily="34" charset="0"/>
                <a:cs typeface="Arial" panose="020B0604020202020204" pitchFamily="34" charset="0"/>
              </a:rPr>
              <a:t>Çalışmalar</a:t>
            </a:r>
            <a:r>
              <a:rPr lang="tr-TR" dirty="0"/>
              <a:t/>
            </a:r>
            <a:br>
              <a:rPr lang="tr-TR" dirty="0"/>
            </a:br>
            <a:endParaRPr lang="tr-TR" dirty="0"/>
          </a:p>
        </p:txBody>
      </p:sp>
    </p:spTree>
    <p:extLst>
      <p:ext uri="{BB962C8B-B14F-4D97-AF65-F5344CB8AC3E}">
        <p14:creationId xmlns:p14="http://schemas.microsoft.com/office/powerpoint/2010/main" val="34811562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21</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4129589" y="1567988"/>
            <a:ext cx="3844322" cy="430887"/>
          </a:xfrm>
          <a:prstGeom prst="rect">
            <a:avLst/>
          </a:prstGeom>
        </p:spPr>
        <p:txBody>
          <a:bodyPr wrap="none">
            <a:spAutoFit/>
          </a:bodyPr>
          <a:lstStyle/>
          <a:p>
            <a:r>
              <a:rPr lang="tr-TR" sz="2200" b="1" dirty="0">
                <a:latin typeface="Arial" panose="020B0604020202020204" pitchFamily="34" charset="0"/>
                <a:cs typeface="Arial" panose="020B0604020202020204" pitchFamily="34" charset="0"/>
              </a:rPr>
              <a:t>İlçe  Milli Eğitim Müdürlüğü</a:t>
            </a:r>
          </a:p>
        </p:txBody>
      </p:sp>
      <p:pic>
        <p:nvPicPr>
          <p:cNvPr id="6" name="Resim 5"/>
          <p:cNvPicPr>
            <a:picLocks noChangeAspect="1"/>
          </p:cNvPicPr>
          <p:nvPr/>
        </p:nvPicPr>
        <p:blipFill>
          <a:blip r:embed="rId4"/>
          <a:stretch>
            <a:fillRect/>
          </a:stretch>
        </p:blipFill>
        <p:spPr>
          <a:xfrm>
            <a:off x="456538" y="1998875"/>
            <a:ext cx="10536741" cy="5224198"/>
          </a:xfrm>
          <a:prstGeom prst="rect">
            <a:avLst/>
          </a:prstGeom>
        </p:spPr>
      </p:pic>
    </p:spTree>
    <p:extLst>
      <p:ext uri="{BB962C8B-B14F-4D97-AF65-F5344CB8AC3E}">
        <p14:creationId xmlns:p14="http://schemas.microsoft.com/office/powerpoint/2010/main" val="1678083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22</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909038" y="2451369"/>
            <a:ext cx="10318002" cy="1015663"/>
          </a:xfrm>
          <a:prstGeom prst="rect">
            <a:avLst/>
          </a:prstGeom>
        </p:spPr>
        <p:txBody>
          <a:bodyPr wrap="square">
            <a:spAutoFit/>
          </a:bodyPr>
          <a:lstStyle/>
          <a:p>
            <a:pPr>
              <a:lnSpc>
                <a:spcPct val="150000"/>
              </a:lnSpc>
            </a:pPr>
            <a:r>
              <a:rPr lang="tr-TR" sz="2000" b="1" dirty="0">
                <a:latin typeface="Arial" panose="020B0604020202020204" pitchFamily="34" charset="0"/>
                <a:cs typeface="Arial" panose="020B0604020202020204" pitchFamily="34" charset="0"/>
              </a:rPr>
              <a:t>*Okullarda yapılacak izleme ve değerlendirme çalışmaları İlçe Sağlık Müdürlüğü ve ilçe Millî Eğitim Müdürlüğü tarafından eşgüdümlü gerçekleştirilecektir. </a:t>
            </a:r>
          </a:p>
        </p:txBody>
      </p:sp>
      <p:sp>
        <p:nvSpPr>
          <p:cNvPr id="6" name="Dikdörtgen 5"/>
          <p:cNvSpPr/>
          <p:nvPr/>
        </p:nvSpPr>
        <p:spPr>
          <a:xfrm>
            <a:off x="3880706" y="1590631"/>
            <a:ext cx="4406976" cy="430887"/>
          </a:xfrm>
          <a:prstGeom prst="rect">
            <a:avLst/>
          </a:prstGeom>
        </p:spPr>
        <p:txBody>
          <a:bodyPr wrap="none">
            <a:spAutoFit/>
          </a:bodyPr>
          <a:lstStyle/>
          <a:p>
            <a:r>
              <a:rPr lang="tr-TR" sz="2200" b="1" dirty="0">
                <a:latin typeface="Arial" panose="020B0604020202020204" pitchFamily="34" charset="0"/>
                <a:cs typeface="Arial" panose="020B0604020202020204" pitchFamily="34" charset="0"/>
              </a:rPr>
              <a:t>Programın Koordinasyonu (SB)</a:t>
            </a:r>
          </a:p>
        </p:txBody>
      </p:sp>
    </p:spTree>
    <p:extLst>
      <p:ext uri="{BB962C8B-B14F-4D97-AF65-F5344CB8AC3E}">
        <p14:creationId xmlns:p14="http://schemas.microsoft.com/office/powerpoint/2010/main" val="2727217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23</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909038" y="1676240"/>
            <a:ext cx="10719881" cy="4455066"/>
          </a:xfrm>
          <a:prstGeom prst="rect">
            <a:avLst/>
          </a:prstGeom>
        </p:spPr>
        <p:txBody>
          <a:bodyPr wrap="square">
            <a:spAutoFit/>
          </a:bodyPr>
          <a:lstStyle/>
          <a:p>
            <a:pPr>
              <a:lnSpc>
                <a:spcPct val="150000"/>
              </a:lnSpc>
            </a:pPr>
            <a:r>
              <a:rPr lang="tr-TR" sz="2100" b="1" dirty="0">
                <a:latin typeface="Arial" panose="020B0604020202020204" pitchFamily="34" charset="0"/>
                <a:cs typeface="Arial" panose="020B0604020202020204" pitchFamily="34" charset="0"/>
              </a:rPr>
              <a:t>İlçede; </a:t>
            </a:r>
          </a:p>
          <a:p>
            <a:pPr>
              <a:lnSpc>
                <a:spcPct val="150000"/>
              </a:lnSpc>
            </a:pPr>
            <a:r>
              <a:rPr lang="tr-TR" sz="2100" b="1" dirty="0">
                <a:latin typeface="Arial" panose="020B0604020202020204" pitchFamily="34" charset="0"/>
                <a:cs typeface="Arial" panose="020B0604020202020204" pitchFamily="34" charset="0"/>
              </a:rPr>
              <a:t>Okul Sağlığı izleme ve değerlendirme çalışmalarını yürütmek için;</a:t>
            </a:r>
          </a:p>
          <a:p>
            <a:pPr>
              <a:lnSpc>
                <a:spcPct val="150000"/>
              </a:lnSpc>
            </a:pPr>
            <a:r>
              <a:rPr lang="tr-TR" sz="2100" b="1" dirty="0">
                <a:latin typeface="Arial" panose="020B0604020202020204" pitchFamily="34" charset="0"/>
                <a:cs typeface="Arial" panose="020B0604020202020204" pitchFamily="34" charset="0"/>
              </a:rPr>
              <a:t> İlçe Millî Eğitim Müdürlüğünden 2 (iki) kişi</a:t>
            </a:r>
          </a:p>
          <a:p>
            <a:pPr>
              <a:lnSpc>
                <a:spcPct val="150000"/>
              </a:lnSpc>
            </a:pPr>
            <a:r>
              <a:rPr lang="tr-TR" sz="2100" b="1" dirty="0">
                <a:latin typeface="Arial" panose="020B0604020202020204" pitchFamily="34" charset="0"/>
                <a:cs typeface="Arial" panose="020B0604020202020204" pitchFamily="34" charset="0"/>
              </a:rPr>
              <a:t> Toplum Sağlığı Merkezinden 2 (iki) kişi olmak üzere </a:t>
            </a:r>
          </a:p>
          <a:p>
            <a:pPr>
              <a:lnSpc>
                <a:spcPct val="150000"/>
              </a:lnSpc>
            </a:pPr>
            <a:r>
              <a:rPr lang="tr-TR" sz="2100" b="1" dirty="0">
                <a:latin typeface="Arial" panose="020B0604020202020204" pitchFamily="34" charset="0"/>
                <a:cs typeface="Arial" panose="020B0604020202020204" pitchFamily="34" charset="0"/>
              </a:rPr>
              <a:t>     4 (dört) kişiden oluşan ‘’Okul Değerlendirme Ekipleri’ oluşturulmuştur.</a:t>
            </a:r>
          </a:p>
          <a:p>
            <a:pPr>
              <a:lnSpc>
                <a:spcPct val="150000"/>
              </a:lnSpc>
            </a:pPr>
            <a:r>
              <a:rPr lang="tr-TR" sz="2100" b="1" dirty="0" smtClean="0">
                <a:latin typeface="Arial" panose="020B0604020202020204" pitchFamily="34" charset="0"/>
                <a:cs typeface="Arial" panose="020B0604020202020204" pitchFamily="34" charset="0"/>
              </a:rPr>
              <a:t>Okul </a:t>
            </a:r>
            <a:r>
              <a:rPr lang="tr-TR" sz="2100" b="1" dirty="0">
                <a:latin typeface="Arial" panose="020B0604020202020204" pitchFamily="34" charset="0"/>
                <a:cs typeface="Arial" panose="020B0604020202020204" pitchFamily="34" charset="0"/>
              </a:rPr>
              <a:t>Değerlendirme Ekipleri Okulda Sağlığın Korunması ve Geliştirilmesi Programı Uygulama kılavuzu ekinde yer alan formları kullanarak okullarda değerlendirme yapacaktır. </a:t>
            </a:r>
          </a:p>
          <a:p>
            <a:pPr>
              <a:lnSpc>
                <a:spcPct val="150000"/>
              </a:lnSpc>
            </a:pPr>
            <a:r>
              <a:rPr lang="tr-TR" sz="2100" b="1" dirty="0">
                <a:latin typeface="Arial" panose="020B0604020202020204" pitchFamily="34" charset="0"/>
                <a:cs typeface="Arial" panose="020B0604020202020204" pitchFamily="34" charset="0"/>
              </a:rPr>
              <a:t>                  </a:t>
            </a:r>
          </a:p>
        </p:txBody>
      </p:sp>
      <p:sp>
        <p:nvSpPr>
          <p:cNvPr id="6" name="Dikdörtgen 5"/>
          <p:cNvSpPr/>
          <p:nvPr/>
        </p:nvSpPr>
        <p:spPr>
          <a:xfrm>
            <a:off x="3887531" y="1423506"/>
            <a:ext cx="4990212" cy="430887"/>
          </a:xfrm>
          <a:prstGeom prst="rect">
            <a:avLst/>
          </a:prstGeom>
        </p:spPr>
        <p:txBody>
          <a:bodyPr wrap="none">
            <a:spAutoFit/>
          </a:bodyPr>
          <a:lstStyle/>
          <a:p>
            <a:r>
              <a:rPr lang="tr-TR" sz="2200" b="1" u="sng" dirty="0">
                <a:latin typeface="Arial" panose="020B0604020202020204" pitchFamily="34" charset="0"/>
                <a:cs typeface="Arial" panose="020B0604020202020204" pitchFamily="34" charset="0"/>
              </a:rPr>
              <a:t>OKUL DEĞERLENDİRME EKİPLERİ </a:t>
            </a:r>
          </a:p>
        </p:txBody>
      </p:sp>
    </p:spTree>
    <p:extLst>
      <p:ext uri="{BB962C8B-B14F-4D97-AF65-F5344CB8AC3E}">
        <p14:creationId xmlns:p14="http://schemas.microsoft.com/office/powerpoint/2010/main" val="27783186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24</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1167318" y="2290006"/>
            <a:ext cx="9396920" cy="2516073"/>
          </a:xfrm>
          <a:prstGeom prst="rect">
            <a:avLst/>
          </a:prstGeom>
        </p:spPr>
        <p:txBody>
          <a:bodyPr wrap="square">
            <a:spAutoFit/>
          </a:bodyPr>
          <a:lstStyle/>
          <a:p>
            <a:pPr>
              <a:lnSpc>
                <a:spcPct val="150000"/>
              </a:lnSpc>
            </a:pPr>
            <a:r>
              <a:rPr lang="tr-TR" sz="2100" b="1" dirty="0" smtClean="0">
                <a:latin typeface="Arial" panose="020B0604020202020204" pitchFamily="34" charset="0"/>
                <a:cs typeface="Arial" panose="020B0604020202020204" pitchFamily="34" charset="0"/>
              </a:rPr>
              <a:t>İlçe Milli Eğitim Müdürlüğü; </a:t>
            </a:r>
          </a:p>
          <a:p>
            <a:pPr>
              <a:lnSpc>
                <a:spcPct val="150000"/>
              </a:lnSpc>
            </a:pPr>
            <a:r>
              <a:rPr lang="tr-TR" sz="2100" b="1" dirty="0" smtClean="0">
                <a:latin typeface="Arial" panose="020B0604020202020204" pitchFamily="34" charset="0"/>
                <a:cs typeface="Arial" panose="020B0604020202020204" pitchFamily="34" charset="0"/>
              </a:rPr>
              <a:t>Okul Değerlendirme Ekibi  tarafından okullarda yapılacak izleme ve değerlendirme çalışmalarını okul yönetimlerine önceden bildirecek, </a:t>
            </a:r>
          </a:p>
          <a:p>
            <a:pPr>
              <a:lnSpc>
                <a:spcPct val="150000"/>
              </a:lnSpc>
            </a:pPr>
            <a:r>
              <a:rPr lang="tr-TR" sz="2100" b="1" dirty="0" smtClean="0">
                <a:latin typeface="Arial" panose="020B0604020202020204" pitchFamily="34" charset="0"/>
                <a:cs typeface="Arial" panose="020B0604020202020204" pitchFamily="34" charset="0"/>
              </a:rPr>
              <a:t>*Okullarda gerekli hazırlıkların yapılmasını sağlayacak, izleme ve değerlendirme çalışmalarına katılacaktır.</a:t>
            </a:r>
            <a:endParaRPr lang="tr-TR" sz="2100" b="1" dirty="0">
              <a:latin typeface="Arial" panose="020B0604020202020204" pitchFamily="34" charset="0"/>
              <a:cs typeface="Arial" panose="020B0604020202020204" pitchFamily="34" charset="0"/>
            </a:endParaRPr>
          </a:p>
        </p:txBody>
      </p:sp>
      <p:sp>
        <p:nvSpPr>
          <p:cNvPr id="6" name="Dikdörtgen 5"/>
          <p:cNvSpPr/>
          <p:nvPr/>
        </p:nvSpPr>
        <p:spPr>
          <a:xfrm>
            <a:off x="3785722" y="1428690"/>
            <a:ext cx="4160113" cy="461665"/>
          </a:xfrm>
          <a:prstGeom prst="rect">
            <a:avLst/>
          </a:prstGeom>
        </p:spPr>
        <p:txBody>
          <a:bodyPr wrap="none">
            <a:spAutoFit/>
          </a:bodyPr>
          <a:lstStyle/>
          <a:p>
            <a:r>
              <a:rPr lang="tr-TR" sz="2400" b="1" u="sng" dirty="0">
                <a:latin typeface="Arial" panose="020B0604020202020204" pitchFamily="34" charset="0"/>
                <a:cs typeface="Arial" panose="020B0604020202020204" pitchFamily="34" charset="0"/>
              </a:rPr>
              <a:t>İlçe  Milli Eğitim Müdürlüğü</a:t>
            </a:r>
          </a:p>
        </p:txBody>
      </p:sp>
    </p:spTree>
    <p:extLst>
      <p:ext uri="{BB962C8B-B14F-4D97-AF65-F5344CB8AC3E}">
        <p14:creationId xmlns:p14="http://schemas.microsoft.com/office/powerpoint/2010/main" val="34429639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25</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1245138" y="2312318"/>
            <a:ext cx="8657618" cy="1971437"/>
          </a:xfrm>
          <a:prstGeom prst="rect">
            <a:avLst/>
          </a:prstGeom>
        </p:spPr>
        <p:txBody>
          <a:bodyPr wrap="square">
            <a:spAutoFit/>
          </a:bodyPr>
          <a:lstStyle/>
          <a:p>
            <a:pPr marL="342900" indent="-34290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Program kapsamında okul değerlendirmeleri için okulların açık olduğu dönemde (eğitim - öğretim takvimi içinde), okul ziyaretleri gerçekleştirilecek olup, bu kapsamda eklerde yer alan formlar kullanılacaktır</a:t>
            </a:r>
            <a:r>
              <a:rPr lang="tr-TR" sz="2100" b="1" dirty="0" smtClean="0">
                <a:latin typeface="Arial" panose="020B0604020202020204" pitchFamily="34" charset="0"/>
                <a:cs typeface="Arial" panose="020B0604020202020204" pitchFamily="34" charset="0"/>
              </a:rPr>
              <a:t>.</a:t>
            </a:r>
            <a:endParaRPr lang="tr-TR" sz="2100" b="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4"/>
          <a:stretch>
            <a:fillRect/>
          </a:stretch>
        </p:blipFill>
        <p:spPr>
          <a:xfrm>
            <a:off x="3424921" y="1471638"/>
            <a:ext cx="4298053" cy="646232"/>
          </a:xfrm>
          <a:prstGeom prst="rect">
            <a:avLst/>
          </a:prstGeom>
        </p:spPr>
      </p:pic>
    </p:spTree>
    <p:extLst>
      <p:ext uri="{BB962C8B-B14F-4D97-AF65-F5344CB8AC3E}">
        <p14:creationId xmlns:p14="http://schemas.microsoft.com/office/powerpoint/2010/main" val="41181820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26</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1429423" y="2354972"/>
            <a:ext cx="8968902" cy="3485570"/>
          </a:xfrm>
          <a:prstGeom prst="rect">
            <a:avLst/>
          </a:prstGeom>
        </p:spPr>
        <p:txBody>
          <a:bodyPr wrap="square">
            <a:spAutoFit/>
          </a:bodyPr>
          <a:lstStyle/>
          <a:p>
            <a:pPr>
              <a:lnSpc>
                <a:spcPct val="150000"/>
              </a:lnSpc>
            </a:pPr>
            <a:r>
              <a:rPr lang="tr-TR" sz="2100" b="1" dirty="0">
                <a:latin typeface="Arial" panose="020B0604020202020204" pitchFamily="34" charset="0"/>
                <a:cs typeface="Arial" panose="020B0604020202020204" pitchFamily="34" charset="0"/>
              </a:rPr>
              <a:t>*İlçe  Millî  Eğitim  </a:t>
            </a:r>
            <a:r>
              <a:rPr lang="tr-TR" sz="2100" b="1" dirty="0" smtClean="0">
                <a:latin typeface="Arial" panose="020B0604020202020204" pitchFamily="34" charset="0"/>
                <a:cs typeface="Arial" panose="020B0604020202020204" pitchFamily="34" charset="0"/>
              </a:rPr>
              <a:t>Müdürlüğü  tarafından </a:t>
            </a:r>
            <a:r>
              <a:rPr lang="tr-TR" sz="2100" b="1" dirty="0">
                <a:latin typeface="Arial" panose="020B0604020202020204" pitchFamily="34" charset="0"/>
                <a:cs typeface="Arial" panose="020B0604020202020204" pitchFamily="34" charset="0"/>
              </a:rPr>
              <a:t>bölgesinde  bulunan  okullarda oluşturulan okul sağlığı yönetim ekiplerine</a:t>
            </a:r>
            <a:br>
              <a:rPr lang="tr-TR" sz="2100" b="1" dirty="0">
                <a:latin typeface="Arial" panose="020B0604020202020204" pitchFamily="34" charset="0"/>
                <a:cs typeface="Arial" panose="020B0604020202020204" pitchFamily="34" charset="0"/>
              </a:rPr>
            </a:br>
            <a:r>
              <a:rPr lang="tr-TR" sz="2100" b="1" dirty="0">
                <a:latin typeface="Arial" panose="020B0604020202020204" pitchFamily="34" charset="0"/>
                <a:cs typeface="Arial" panose="020B0604020202020204" pitchFamily="34" charset="0"/>
              </a:rPr>
              <a:t> « Okulda Sağlığın Korunması ve Geliştirilmesi Programını» tanıtmak amacı ile toplantılar </a:t>
            </a:r>
            <a:r>
              <a:rPr lang="tr-TR" sz="2100" b="1" dirty="0" smtClean="0">
                <a:latin typeface="Arial" panose="020B0604020202020204" pitchFamily="34" charset="0"/>
                <a:cs typeface="Arial" panose="020B0604020202020204" pitchFamily="34" charset="0"/>
              </a:rPr>
              <a:t>planlayacaktır. Okul Sağlığı logosunun okulların ve ilçe MEM web sitesine konulmasını sağlayacaktır.</a:t>
            </a:r>
            <a:r>
              <a:rPr lang="tr-TR" sz="2100" b="1">
                <a:latin typeface="Arial" panose="020B0604020202020204" pitchFamily="34" charset="0"/>
                <a:cs typeface="Arial" panose="020B0604020202020204" pitchFamily="34" charset="0"/>
              </a:rPr>
              <a:t/>
            </a:r>
            <a:br>
              <a:rPr lang="tr-TR" sz="2100" b="1">
                <a:latin typeface="Arial" panose="020B0604020202020204" pitchFamily="34" charset="0"/>
                <a:cs typeface="Arial" panose="020B0604020202020204" pitchFamily="34" charset="0"/>
              </a:rPr>
            </a:br>
            <a:r>
              <a:rPr lang="tr-TR" sz="2100" b="1" smtClean="0">
                <a:latin typeface="Arial" panose="020B0604020202020204" pitchFamily="34" charset="0"/>
                <a:cs typeface="Arial" panose="020B0604020202020204" pitchFamily="34" charset="0"/>
              </a:rPr>
              <a:t>-</a:t>
            </a:r>
            <a:r>
              <a:rPr lang="tr-TR" sz="2100" b="1" dirty="0">
                <a:latin typeface="Arial" panose="020B0604020202020204" pitchFamily="34" charset="0"/>
                <a:cs typeface="Arial" panose="020B0604020202020204" pitchFamily="34" charset="0"/>
              </a:rPr>
              <a:t>Programın amaç, hedef ve beklentileri açıklanacak  ve okulların yapması gereken hazırlıklar hakkında bilgi verilecektir. </a:t>
            </a:r>
          </a:p>
        </p:txBody>
      </p:sp>
      <p:pic>
        <p:nvPicPr>
          <p:cNvPr id="6" name="Resim 5"/>
          <p:cNvPicPr>
            <a:picLocks noChangeAspect="1"/>
          </p:cNvPicPr>
          <p:nvPr/>
        </p:nvPicPr>
        <p:blipFill>
          <a:blip r:embed="rId4"/>
          <a:stretch>
            <a:fillRect/>
          </a:stretch>
        </p:blipFill>
        <p:spPr>
          <a:xfrm>
            <a:off x="3129850" y="1504778"/>
            <a:ext cx="4298053" cy="646232"/>
          </a:xfrm>
          <a:prstGeom prst="rect">
            <a:avLst/>
          </a:prstGeom>
        </p:spPr>
      </p:pic>
    </p:spTree>
    <p:extLst>
      <p:ext uri="{BB962C8B-B14F-4D97-AF65-F5344CB8AC3E}">
        <p14:creationId xmlns:p14="http://schemas.microsoft.com/office/powerpoint/2010/main" val="32426016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27</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1284051" y="2394079"/>
            <a:ext cx="9435830" cy="3000821"/>
          </a:xfrm>
          <a:prstGeom prst="rect">
            <a:avLst/>
          </a:prstGeom>
        </p:spPr>
        <p:txBody>
          <a:bodyPr wrap="square">
            <a:spAutoFit/>
          </a:bodyPr>
          <a:lstStyle/>
          <a:p>
            <a:pPr marL="342900" indent="-34290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İlçe düzeyinde programa ait sonuçlar, eğitim- öğretim yılı sonunda </a:t>
            </a:r>
          </a:p>
          <a:p>
            <a:pPr>
              <a:lnSpc>
                <a:spcPct val="150000"/>
              </a:lnSpc>
            </a:pPr>
            <a:r>
              <a:rPr lang="tr-TR" sz="2100" b="1" dirty="0" smtClean="0">
                <a:latin typeface="Arial" panose="020B0604020202020204" pitchFamily="34" charset="0"/>
                <a:cs typeface="Arial" panose="020B0604020202020204" pitchFamily="34" charset="0"/>
              </a:rPr>
              <a:t>      İl  </a:t>
            </a:r>
            <a:r>
              <a:rPr lang="tr-TR" sz="2100" b="1" dirty="0">
                <a:latin typeface="Arial" panose="020B0604020202020204" pitchFamily="34" charset="0"/>
                <a:cs typeface="Arial" panose="020B0604020202020204" pitchFamily="34" charset="0"/>
              </a:rPr>
              <a:t>Milli Eğitim Müdürlüğüne Form 4 doldurularak bildirilecektir. </a:t>
            </a:r>
          </a:p>
          <a:p>
            <a:pPr marL="342900" indent="-342900">
              <a:lnSpc>
                <a:spcPct val="150000"/>
              </a:lnSpc>
              <a:buFont typeface="Wingdings" panose="05000000000000000000" pitchFamily="2" charset="2"/>
              <a:buChar char="Ø"/>
            </a:pPr>
            <a:endParaRPr lang="tr-TR" sz="2100" b="1"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İl düzeyinde programa ait sonuçlar, eğitim- öğretim yılı sonunda yılda bir kez Form 4 doldurularak Sağlık Bakanlığı ve Milli Eğitim Bakanlığına bildirilecektir. </a:t>
            </a:r>
          </a:p>
        </p:txBody>
      </p:sp>
      <p:pic>
        <p:nvPicPr>
          <p:cNvPr id="6" name="Resim 5"/>
          <p:cNvPicPr>
            <a:picLocks noChangeAspect="1"/>
          </p:cNvPicPr>
          <p:nvPr/>
        </p:nvPicPr>
        <p:blipFill>
          <a:blip r:embed="rId4"/>
          <a:stretch>
            <a:fillRect/>
          </a:stretch>
        </p:blipFill>
        <p:spPr>
          <a:xfrm>
            <a:off x="3480046" y="1449924"/>
            <a:ext cx="4298053" cy="646232"/>
          </a:xfrm>
          <a:prstGeom prst="rect">
            <a:avLst/>
          </a:prstGeom>
        </p:spPr>
      </p:pic>
    </p:spTree>
    <p:extLst>
      <p:ext uri="{BB962C8B-B14F-4D97-AF65-F5344CB8AC3E}">
        <p14:creationId xmlns:p14="http://schemas.microsoft.com/office/powerpoint/2010/main" val="33819611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28</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6" name="Dikdörtgen 5"/>
          <p:cNvSpPr/>
          <p:nvPr/>
        </p:nvSpPr>
        <p:spPr>
          <a:xfrm>
            <a:off x="1409968" y="2652723"/>
            <a:ext cx="8988357" cy="1486689"/>
          </a:xfrm>
          <a:prstGeom prst="rect">
            <a:avLst/>
          </a:prstGeom>
        </p:spPr>
        <p:txBody>
          <a:bodyPr wrap="square">
            <a:spAutoFit/>
          </a:bodyPr>
          <a:lstStyle/>
          <a:p>
            <a:pPr algn="ctr">
              <a:lnSpc>
                <a:spcPct val="150000"/>
              </a:lnSpc>
            </a:pPr>
            <a:r>
              <a:rPr lang="tr-TR" sz="2100" b="1" dirty="0" smtClean="0">
                <a:solidFill>
                  <a:srgbClr val="FF0000"/>
                </a:solidFill>
                <a:latin typeface="Arial" panose="020B0604020202020204" pitchFamily="34" charset="0"/>
                <a:cs typeface="Arial" panose="020B0604020202020204" pitchFamily="34" charset="0"/>
              </a:rPr>
              <a:t>Okulda Sağlığın Korunması ve Geliştirilmesi Programı Kapsamında Okul Yönetimleri </a:t>
            </a:r>
          </a:p>
          <a:p>
            <a:pPr algn="ctr">
              <a:lnSpc>
                <a:spcPct val="150000"/>
              </a:lnSpc>
            </a:pPr>
            <a:r>
              <a:rPr lang="tr-TR" sz="2100" b="1" dirty="0" smtClean="0">
                <a:solidFill>
                  <a:srgbClr val="FF0000"/>
                </a:solidFill>
                <a:latin typeface="Arial" panose="020B0604020202020204" pitchFamily="34" charset="0"/>
                <a:cs typeface="Arial" panose="020B0604020202020204" pitchFamily="34" charset="0"/>
              </a:rPr>
              <a:t>Tarafından Yapılması Gereken Çalışmalar</a:t>
            </a:r>
            <a:endParaRPr lang="tr-TR" sz="21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275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29</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5" name="Resim 4"/>
          <p:cNvPicPr>
            <a:picLocks noChangeAspect="1"/>
          </p:cNvPicPr>
          <p:nvPr/>
        </p:nvPicPr>
        <p:blipFill>
          <a:blip r:embed="rId4"/>
          <a:stretch>
            <a:fillRect/>
          </a:stretch>
        </p:blipFill>
        <p:spPr>
          <a:xfrm>
            <a:off x="1558170" y="2123667"/>
            <a:ext cx="8754615" cy="1225402"/>
          </a:xfrm>
          <a:prstGeom prst="rect">
            <a:avLst/>
          </a:prstGeom>
        </p:spPr>
      </p:pic>
      <p:sp>
        <p:nvSpPr>
          <p:cNvPr id="6" name="Dikdörtgen 5"/>
          <p:cNvSpPr/>
          <p:nvPr/>
        </p:nvSpPr>
        <p:spPr>
          <a:xfrm>
            <a:off x="1583870" y="3349069"/>
            <a:ext cx="8754615" cy="3266985"/>
          </a:xfrm>
          <a:prstGeom prst="rect">
            <a:avLst/>
          </a:prstGeom>
        </p:spPr>
        <p:txBody>
          <a:bodyPr wrap="square">
            <a:spAutoFit/>
          </a:bodyPr>
          <a:lstStyle/>
          <a:p>
            <a:pPr marL="285750" indent="-285750">
              <a:lnSpc>
                <a:spcPct val="150000"/>
              </a:lnSpc>
              <a:buFont typeface="Wingdings" panose="05000000000000000000" pitchFamily="2" charset="2"/>
              <a:buChar char="Ø"/>
            </a:pPr>
            <a:r>
              <a:rPr lang="tr-TR" dirty="0"/>
              <a:t> </a:t>
            </a:r>
            <a:r>
              <a:rPr lang="tr-TR" sz="2000" b="1" dirty="0">
                <a:latin typeface="Arial" panose="020B0604020202020204" pitchFamily="34" charset="0"/>
                <a:cs typeface="Arial" panose="020B0604020202020204" pitchFamily="34" charset="0"/>
              </a:rPr>
              <a:t>Okul yönetimi, Program bileşenlerinin ;</a:t>
            </a:r>
          </a:p>
          <a:p>
            <a:pPr>
              <a:lnSpc>
                <a:spcPct val="150000"/>
              </a:lnSpc>
            </a:pPr>
            <a:r>
              <a:rPr lang="tr-TR" sz="2000" b="1" dirty="0">
                <a:latin typeface="Arial" panose="020B0604020202020204" pitchFamily="34" charset="0"/>
                <a:cs typeface="Arial" panose="020B0604020202020204" pitchFamily="34" charset="0"/>
              </a:rPr>
              <a:t>-Sağlık Hizmetleri,</a:t>
            </a:r>
          </a:p>
          <a:p>
            <a:pPr>
              <a:lnSpc>
                <a:spcPct val="150000"/>
              </a:lnSpc>
            </a:pPr>
            <a:r>
              <a:rPr lang="tr-TR" sz="2000" b="1" dirty="0">
                <a:latin typeface="Arial" panose="020B0604020202020204" pitchFamily="34" charset="0"/>
                <a:cs typeface="Arial" panose="020B0604020202020204" pitchFamily="34" charset="0"/>
              </a:rPr>
              <a:t>-Sağlıklı ve Güvenli Okul Çevresi,</a:t>
            </a:r>
          </a:p>
          <a:p>
            <a:pPr>
              <a:lnSpc>
                <a:spcPct val="150000"/>
              </a:lnSpc>
            </a:pPr>
            <a:r>
              <a:rPr lang="tr-TR" sz="2000" b="1" dirty="0">
                <a:latin typeface="Arial" panose="020B0604020202020204" pitchFamily="34" charset="0"/>
                <a:cs typeface="Arial" panose="020B0604020202020204" pitchFamily="34" charset="0"/>
              </a:rPr>
              <a:t>- Sağlıklı Beslenme- gereklerini yerine getirmelidir.</a:t>
            </a:r>
          </a:p>
          <a:p>
            <a:pPr>
              <a:lnSpc>
                <a:spcPct val="150000"/>
              </a:lnSpc>
            </a:pPr>
            <a:r>
              <a:rPr lang="tr-TR" sz="2000" b="1" dirty="0">
                <a:latin typeface="Arial" panose="020B0604020202020204" pitchFamily="34" charset="0"/>
                <a:cs typeface="Arial" panose="020B0604020202020204" pitchFamily="34" charset="0"/>
              </a:rPr>
              <a:t>                 (Form-3)</a:t>
            </a:r>
          </a:p>
          <a:p>
            <a:pPr marL="285750" indent="-285750">
              <a:lnSpc>
                <a:spcPct val="150000"/>
              </a:lnSpc>
              <a:buFont typeface="Wingdings" panose="05000000000000000000" pitchFamily="2" charset="2"/>
              <a:buChar char="Ø"/>
            </a:pPr>
            <a:r>
              <a:rPr lang="tr-TR" sz="2000" b="1" dirty="0">
                <a:latin typeface="Arial" panose="020B0604020202020204" pitchFamily="34" charset="0"/>
                <a:cs typeface="Arial" panose="020B0604020202020204" pitchFamily="34" charset="0"/>
              </a:rPr>
              <a:t>Okulda bulunduğu takdirde sağlık çalışanı ve rehber öğretmen ekibin doğal üyesidir.</a:t>
            </a:r>
          </a:p>
        </p:txBody>
      </p:sp>
      <p:sp>
        <p:nvSpPr>
          <p:cNvPr id="7" name="Dikdörtgen 6"/>
          <p:cNvSpPr/>
          <p:nvPr/>
        </p:nvSpPr>
        <p:spPr>
          <a:xfrm>
            <a:off x="3029424" y="1514440"/>
            <a:ext cx="6296404" cy="461665"/>
          </a:xfrm>
          <a:prstGeom prst="rect">
            <a:avLst/>
          </a:prstGeom>
        </p:spPr>
        <p:txBody>
          <a:bodyPr wrap="none">
            <a:spAutoFit/>
          </a:bodyPr>
          <a:lstStyle/>
          <a:p>
            <a:r>
              <a:rPr lang="tr-TR" sz="2400" b="1" dirty="0" smtClean="0">
                <a:solidFill>
                  <a:srgbClr val="FF0000"/>
                </a:solidFill>
                <a:latin typeface="Arial" panose="020B0604020202020204" pitchFamily="34" charset="0"/>
                <a:cs typeface="Arial" panose="020B0604020202020204" pitchFamily="34" charset="0"/>
              </a:rPr>
              <a:t>Okullar Tarafından </a:t>
            </a:r>
            <a:r>
              <a:rPr lang="tr-TR" sz="2400" b="1" dirty="0">
                <a:solidFill>
                  <a:srgbClr val="FF0000"/>
                </a:solidFill>
                <a:latin typeface="Arial" panose="020B0604020202020204" pitchFamily="34" charset="0"/>
                <a:cs typeface="Arial" panose="020B0604020202020204" pitchFamily="34" charset="0"/>
              </a:rPr>
              <a:t>Yapacakları Çalışmalar</a:t>
            </a:r>
          </a:p>
        </p:txBody>
      </p:sp>
    </p:spTree>
    <p:extLst>
      <p:ext uri="{BB962C8B-B14F-4D97-AF65-F5344CB8AC3E}">
        <p14:creationId xmlns:p14="http://schemas.microsoft.com/office/powerpoint/2010/main" val="5022220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3</a:t>
            </a:fld>
            <a:endParaRPr lang="tr-TR" dirty="0"/>
          </a:p>
        </p:txBody>
      </p:sp>
      <p:sp>
        <p:nvSpPr>
          <p:cNvPr id="7" name="Metin kutusu 6"/>
          <p:cNvSpPr txBox="1"/>
          <p:nvPr/>
        </p:nvSpPr>
        <p:spPr>
          <a:xfrm>
            <a:off x="627191" y="1545067"/>
            <a:ext cx="9993087" cy="1077218"/>
          </a:xfrm>
          <a:prstGeom prst="rect">
            <a:avLst/>
          </a:prstGeom>
          <a:noFill/>
        </p:spPr>
        <p:txBody>
          <a:bodyPr wrap="square" rtlCol="0" anchor="ctr">
            <a:spAutoFit/>
          </a:bodyPr>
          <a:lstStyle/>
          <a:p>
            <a:pPr algn="ctr"/>
            <a:r>
              <a:rPr lang="tr-TR" sz="3200" b="1" dirty="0" smtClean="0">
                <a:solidFill>
                  <a:schemeClr val="bg1"/>
                </a:solidFill>
                <a:effectLst>
                  <a:outerShdw blurRad="38100" dist="38100" dir="2700000" algn="tl">
                    <a:srgbClr val="000000">
                      <a:alpha val="43137"/>
                    </a:srgbClr>
                  </a:outerShdw>
                </a:effectLst>
              </a:rPr>
              <a:t>   </a:t>
            </a:r>
            <a:r>
              <a:rPr lang="tr-TR"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OKUL SAĞLIĞI HİZMETLERİ İŞBİRLİĞİ PROTOKOLÜ</a:t>
            </a:r>
            <a:endParaRPr lang="tr-T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Resim 7"/>
          <p:cNvPicPr>
            <a:picLocks noChangeAspect="1"/>
          </p:cNvPicPr>
          <p:nvPr/>
        </p:nvPicPr>
        <p:blipFill>
          <a:blip r:embed="rId2"/>
          <a:stretch>
            <a:fillRect/>
          </a:stretch>
        </p:blipFill>
        <p:spPr>
          <a:xfrm>
            <a:off x="234207" y="6101347"/>
            <a:ext cx="1349663" cy="708612"/>
          </a:xfrm>
          <a:prstGeom prst="rect">
            <a:avLst/>
          </a:prstGeom>
        </p:spPr>
      </p:pic>
      <p:sp>
        <p:nvSpPr>
          <p:cNvPr id="9" name="Dikdörtgen 8"/>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10" name="Dikdörtgen 9"/>
          <p:cNvSpPr/>
          <p:nvPr/>
        </p:nvSpPr>
        <p:spPr>
          <a:xfrm>
            <a:off x="627191" y="2637205"/>
            <a:ext cx="10736036" cy="2839239"/>
          </a:xfrm>
          <a:prstGeom prst="rect">
            <a:avLst/>
          </a:prstGeom>
        </p:spPr>
        <p:txBody>
          <a:bodyPr wrap="square">
            <a:spAutoFit/>
          </a:bodyPr>
          <a:lstStyle/>
          <a:p>
            <a:r>
              <a:rPr lang="tr-TR" sz="2100" b="1" dirty="0" smtClean="0">
                <a:latin typeface="Arial" panose="020B0604020202020204" pitchFamily="34" charset="0"/>
                <a:cs typeface="Arial" panose="020B0604020202020204" pitchFamily="34" charset="0"/>
              </a:rPr>
              <a:t>KAPSAM:</a:t>
            </a:r>
          </a:p>
          <a:p>
            <a:pPr algn="just">
              <a:lnSpc>
                <a:spcPct val="150000"/>
              </a:lnSpc>
            </a:pPr>
            <a:r>
              <a:rPr lang="tr-TR" sz="2100" dirty="0" smtClean="0">
                <a:latin typeface="Arial" panose="020B0604020202020204" pitchFamily="34" charset="0"/>
                <a:cs typeface="Arial" panose="020B0604020202020204" pitchFamily="34" charset="0"/>
              </a:rPr>
              <a:t>Millî </a:t>
            </a:r>
            <a:r>
              <a:rPr lang="tr-TR" sz="2100" dirty="0">
                <a:latin typeface="Arial" panose="020B0604020202020204" pitchFamily="34" charset="0"/>
                <a:cs typeface="Arial" panose="020B0604020202020204" pitchFamily="34" charset="0"/>
              </a:rPr>
              <a:t>Eğitim Bakanlığı İl ve İlçe Millî Eğitim Müdürlükleri ile okul/kurumları, Sağlık Bakanlığı Halk Sağlığı Genel Müdürlüğü, İl ve İlçe Sağlık Müdürlükleri, Halk Sağlığı Merkezi, Toplum Sağlığı Merkezi, Aile ve Çocuk Sağlığı Merkezi, Aile Hekimliği birimlerini ve bu kurum ve kuruluşlar tarafından yürütülecek olan okul sağlığı çalışmalarını kapsamaktadır.</a:t>
            </a:r>
          </a:p>
        </p:txBody>
      </p:sp>
    </p:spTree>
    <p:extLst>
      <p:ext uri="{BB962C8B-B14F-4D97-AF65-F5344CB8AC3E}">
        <p14:creationId xmlns:p14="http://schemas.microsoft.com/office/powerpoint/2010/main" val="34831160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30</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1583870" y="1368333"/>
            <a:ext cx="10089791" cy="5632311"/>
          </a:xfrm>
          <a:prstGeom prst="rect">
            <a:avLst/>
          </a:prstGeom>
        </p:spPr>
        <p:txBody>
          <a:bodyPr wrap="square">
            <a:spAutoFit/>
          </a:bodyPr>
          <a:lstStyle/>
          <a:p>
            <a:pPr marL="285750" indent="-285750">
              <a:lnSpc>
                <a:spcPct val="150000"/>
              </a:lnSpc>
              <a:buFont typeface="Wingdings" panose="05000000000000000000" pitchFamily="2" charset="2"/>
              <a:buChar char="Ø"/>
            </a:pPr>
            <a:r>
              <a:rPr lang="tr-TR" sz="2000" b="1" dirty="0">
                <a:latin typeface="Arial" panose="020B0604020202020204" pitchFamily="34" charset="0"/>
                <a:cs typeface="Arial" panose="020B0604020202020204" pitchFamily="34" charset="0"/>
              </a:rPr>
              <a:t>Okul yönetimi, değerlendirme öncesinde, yapılan iş ve işlemlerle ilgili tüm dokümanları içeren dosyayı hazırlamalıdır. </a:t>
            </a:r>
          </a:p>
          <a:p>
            <a:pPr>
              <a:lnSpc>
                <a:spcPct val="150000"/>
              </a:lnSpc>
            </a:pPr>
            <a:r>
              <a:rPr lang="tr-TR" sz="2000" b="1" dirty="0">
                <a:latin typeface="Arial" panose="020B0604020202020204" pitchFamily="34" charset="0"/>
                <a:cs typeface="Arial" panose="020B0604020202020204" pitchFamily="34" charset="0"/>
              </a:rPr>
              <a:t>«OKUL SAĞLIĞI PROGRAMI UYGULAMALARI»  DOSYASI</a:t>
            </a:r>
          </a:p>
          <a:p>
            <a:pPr>
              <a:lnSpc>
                <a:spcPct val="150000"/>
              </a:lnSpc>
            </a:pPr>
            <a:r>
              <a:rPr lang="tr-TR" sz="2000" b="1" dirty="0">
                <a:latin typeface="Arial" panose="020B0604020202020204" pitchFamily="34" charset="0"/>
                <a:cs typeface="Arial" panose="020B0604020202020204" pitchFamily="34" charset="0"/>
              </a:rPr>
              <a:t>* Dosya içerisinde;</a:t>
            </a:r>
          </a:p>
          <a:p>
            <a:pPr>
              <a:lnSpc>
                <a:spcPct val="150000"/>
              </a:lnSpc>
            </a:pPr>
            <a:r>
              <a:rPr lang="tr-TR" sz="2000" b="1" dirty="0">
                <a:latin typeface="Arial" panose="020B0604020202020204" pitchFamily="34" charset="0"/>
                <a:cs typeface="Arial" panose="020B0604020202020204" pitchFamily="34" charset="0"/>
              </a:rPr>
              <a:t>1-Okul Sağlığı Yönetim Ekibi üye listesi (Ek 2a),</a:t>
            </a:r>
          </a:p>
          <a:p>
            <a:pPr>
              <a:lnSpc>
                <a:spcPct val="150000"/>
              </a:lnSpc>
            </a:pPr>
            <a:r>
              <a:rPr lang="tr-TR" sz="2000" b="1" dirty="0">
                <a:latin typeface="Arial" panose="020B0604020202020204" pitchFamily="34" charset="0"/>
                <a:cs typeface="Arial" panose="020B0604020202020204" pitchFamily="34" charset="0"/>
              </a:rPr>
              <a:t>2-Okul Sağlığı Planı (Ek 2b),</a:t>
            </a:r>
          </a:p>
          <a:p>
            <a:pPr>
              <a:lnSpc>
                <a:spcPct val="150000"/>
              </a:lnSpc>
            </a:pPr>
            <a:r>
              <a:rPr lang="tr-TR" sz="2000" b="1" dirty="0">
                <a:latin typeface="Arial" panose="020B0604020202020204" pitchFamily="34" charset="0"/>
                <a:cs typeface="Arial" panose="020B0604020202020204" pitchFamily="34" charset="0"/>
              </a:rPr>
              <a:t>3- Öğrenci muayene, aşı ve tarama sonuçlarının sayısal verileri,</a:t>
            </a:r>
          </a:p>
          <a:p>
            <a:pPr>
              <a:lnSpc>
                <a:spcPct val="150000"/>
              </a:lnSpc>
            </a:pPr>
            <a:r>
              <a:rPr lang="tr-TR" sz="2000" b="1" dirty="0">
                <a:latin typeface="Arial" panose="020B0604020202020204" pitchFamily="34" charset="0"/>
                <a:cs typeface="Arial" panose="020B0604020202020204" pitchFamily="34" charset="0"/>
              </a:rPr>
              <a:t>4- Rehberlik hizmetleri planı, raporları/kayıtları, sayısal verileri,</a:t>
            </a:r>
          </a:p>
          <a:p>
            <a:pPr>
              <a:lnSpc>
                <a:spcPct val="150000"/>
              </a:lnSpc>
            </a:pPr>
            <a:r>
              <a:rPr lang="tr-TR" sz="2000" b="1" dirty="0">
                <a:latin typeface="Arial" panose="020B0604020202020204" pitchFamily="34" charset="0"/>
                <a:cs typeface="Arial" panose="020B0604020202020204" pitchFamily="34" charset="0"/>
              </a:rPr>
              <a:t>5-Sağlıkla ilgili konularda öğrenci, okul çalışanları ve velilere yönelik olarak yapılan eğitimlere ait dokümanlar ve kayıt/katılım formları,</a:t>
            </a:r>
          </a:p>
          <a:p>
            <a:pPr>
              <a:lnSpc>
                <a:spcPct val="150000"/>
              </a:lnSpc>
            </a:pPr>
            <a:r>
              <a:rPr lang="tr-TR" sz="2000" b="1" dirty="0">
                <a:latin typeface="Arial" panose="020B0604020202020204" pitchFamily="34" charset="0"/>
                <a:cs typeface="Arial" panose="020B0604020202020204" pitchFamily="34" charset="0"/>
              </a:rPr>
              <a:t>6-Program kapsamında gerçekleştirilen etkinliklere ait belgeler (fotoğraf, kayıt/katılım formları, afiş ve broşür gibi),</a:t>
            </a:r>
          </a:p>
        </p:txBody>
      </p:sp>
      <p:sp>
        <p:nvSpPr>
          <p:cNvPr id="6" name="Sağ Ok 5">
            <a:hlinkClick r:id="rId4" action="ppaction://hlinksldjump"/>
          </p:cNvPr>
          <p:cNvSpPr/>
          <p:nvPr/>
        </p:nvSpPr>
        <p:spPr>
          <a:xfrm>
            <a:off x="7673009" y="3339548"/>
            <a:ext cx="606287" cy="31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a:hlinkClick r:id="rId5" action="ppaction://hlinksldjump"/>
          </p:cNvPr>
          <p:cNvSpPr/>
          <p:nvPr/>
        </p:nvSpPr>
        <p:spPr>
          <a:xfrm>
            <a:off x="7673009" y="3780182"/>
            <a:ext cx="606287" cy="31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617976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31</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1487789" y="1610194"/>
            <a:ext cx="8910536" cy="4708981"/>
          </a:xfrm>
          <a:prstGeom prst="rect">
            <a:avLst/>
          </a:prstGeom>
        </p:spPr>
        <p:txBody>
          <a:bodyPr wrap="square">
            <a:spAutoFit/>
          </a:bodyPr>
          <a:lstStyle/>
          <a:p>
            <a:pPr>
              <a:lnSpc>
                <a:spcPct val="150000"/>
              </a:lnSpc>
            </a:pPr>
            <a:r>
              <a:rPr lang="tr-TR" sz="2000" b="1" dirty="0">
                <a:latin typeface="Arial" panose="020B0604020202020204" pitchFamily="34" charset="0"/>
                <a:cs typeface="Arial" panose="020B0604020202020204" pitchFamily="34" charset="0"/>
              </a:rPr>
              <a:t>7- Kantin, yemekhane, kafeterya, büfe, çay ocağı ve pansiyon vb. çalışanlarının sağlık bilgisi eğitimi belgeleri,</a:t>
            </a:r>
          </a:p>
          <a:p>
            <a:pPr>
              <a:lnSpc>
                <a:spcPct val="150000"/>
              </a:lnSpc>
            </a:pPr>
            <a:r>
              <a:rPr lang="tr-TR" sz="2000" b="1" dirty="0">
                <a:latin typeface="Arial" panose="020B0604020202020204" pitchFamily="34" charset="0"/>
                <a:cs typeface="Arial" panose="020B0604020202020204" pitchFamily="34" charset="0"/>
              </a:rPr>
              <a:t>8- Okul tarafından, yemekhane, kantin, kafeterya, büfe, çay ocağı ve gıda depolarının “Okul Kantinlerinde Satılacak Gıdalar ve Eğitim Kurumlarındaki Gıda İşletmelerinin Hijyen Yönünden Denetlenmesi Genelgesi” eklerinde yer alan Kontrol ve Denetim Formu” ile en az ayda bir kez denetlendiğine dair belgeler,</a:t>
            </a:r>
          </a:p>
          <a:p>
            <a:pPr>
              <a:lnSpc>
                <a:spcPct val="150000"/>
              </a:lnSpc>
            </a:pPr>
            <a:r>
              <a:rPr lang="tr-TR" sz="2000" b="1" dirty="0">
                <a:latin typeface="Arial" panose="020B0604020202020204" pitchFamily="34" charset="0"/>
                <a:cs typeface="Arial" panose="020B0604020202020204" pitchFamily="34" charset="0"/>
              </a:rPr>
              <a:t>9-Personel ilkyardım sertifikaları,</a:t>
            </a:r>
          </a:p>
          <a:p>
            <a:pPr>
              <a:lnSpc>
                <a:spcPct val="150000"/>
              </a:lnSpc>
            </a:pPr>
            <a:r>
              <a:rPr lang="tr-TR" sz="2000" b="1" dirty="0">
                <a:latin typeface="Arial" panose="020B0604020202020204" pitchFamily="34" charset="0"/>
                <a:cs typeface="Arial" panose="020B0604020202020204" pitchFamily="34" charset="0"/>
              </a:rPr>
              <a:t>10- Varsa Beslenme Dostu Okul ve/veya Beyaz Bayrak sertifikalarının birer örneği yer almalıdır.</a:t>
            </a:r>
          </a:p>
        </p:txBody>
      </p:sp>
    </p:spTree>
    <p:extLst>
      <p:ext uri="{BB962C8B-B14F-4D97-AF65-F5344CB8AC3E}">
        <p14:creationId xmlns:p14="http://schemas.microsoft.com/office/powerpoint/2010/main" val="16214558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32</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5" name="Resim 4"/>
          <p:cNvPicPr>
            <a:picLocks noChangeAspect="1"/>
          </p:cNvPicPr>
          <p:nvPr/>
        </p:nvPicPr>
        <p:blipFill>
          <a:blip r:embed="rId4"/>
          <a:stretch>
            <a:fillRect/>
          </a:stretch>
        </p:blipFill>
        <p:spPr>
          <a:xfrm>
            <a:off x="1279350" y="2036931"/>
            <a:ext cx="9065178" cy="4440623"/>
          </a:xfrm>
          <a:prstGeom prst="rect">
            <a:avLst/>
          </a:prstGeom>
        </p:spPr>
      </p:pic>
      <p:sp>
        <p:nvSpPr>
          <p:cNvPr id="6" name="Dikdörtgen 5"/>
          <p:cNvSpPr/>
          <p:nvPr/>
        </p:nvSpPr>
        <p:spPr>
          <a:xfrm>
            <a:off x="909038" y="2422730"/>
            <a:ext cx="1380506" cy="461665"/>
          </a:xfrm>
          <a:prstGeom prst="rect">
            <a:avLst/>
          </a:prstGeom>
        </p:spPr>
        <p:txBody>
          <a:bodyPr wrap="none">
            <a:spAutoFit/>
          </a:bodyPr>
          <a:lstStyle/>
          <a:p>
            <a:r>
              <a:rPr lang="tr-TR" sz="2400" b="1" dirty="0">
                <a:latin typeface="Arial" panose="020B0604020202020204" pitchFamily="34" charset="0"/>
                <a:cs typeface="Arial" panose="020B0604020202020204" pitchFamily="34" charset="0"/>
              </a:rPr>
              <a:t>ÖNEMLİ</a:t>
            </a:r>
          </a:p>
        </p:txBody>
      </p:sp>
      <p:sp>
        <p:nvSpPr>
          <p:cNvPr id="7" name="Dikdörtgen 6"/>
          <p:cNvSpPr/>
          <p:nvPr/>
        </p:nvSpPr>
        <p:spPr>
          <a:xfrm>
            <a:off x="3712864" y="1436766"/>
            <a:ext cx="4934236" cy="461665"/>
          </a:xfrm>
          <a:prstGeom prst="rect">
            <a:avLst/>
          </a:prstGeom>
        </p:spPr>
        <p:txBody>
          <a:bodyPr wrap="none">
            <a:spAutoFit/>
          </a:bodyPr>
          <a:lstStyle/>
          <a:p>
            <a:r>
              <a:rPr lang="tr-TR" sz="2400" b="1" dirty="0" smtClean="0">
                <a:latin typeface="Arial" panose="020B0604020202020204" pitchFamily="34" charset="0"/>
                <a:cs typeface="Arial" panose="020B0604020202020204" pitchFamily="34" charset="0"/>
              </a:rPr>
              <a:t>Okulların Yapacakları </a:t>
            </a:r>
            <a:r>
              <a:rPr lang="tr-TR" sz="2400" b="1" dirty="0">
                <a:latin typeface="Arial" panose="020B0604020202020204" pitchFamily="34" charset="0"/>
                <a:cs typeface="Arial" panose="020B0604020202020204" pitchFamily="34" charset="0"/>
              </a:rPr>
              <a:t>Çalışmalar</a:t>
            </a:r>
          </a:p>
        </p:txBody>
      </p:sp>
    </p:spTree>
    <p:extLst>
      <p:ext uri="{BB962C8B-B14F-4D97-AF65-F5344CB8AC3E}">
        <p14:creationId xmlns:p14="http://schemas.microsoft.com/office/powerpoint/2010/main" val="29568316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33</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5" name="Resim 4"/>
          <p:cNvPicPr>
            <a:picLocks noChangeAspect="1"/>
          </p:cNvPicPr>
          <p:nvPr/>
        </p:nvPicPr>
        <p:blipFill>
          <a:blip r:embed="rId4"/>
          <a:stretch>
            <a:fillRect/>
          </a:stretch>
        </p:blipFill>
        <p:spPr>
          <a:xfrm>
            <a:off x="3637666" y="1303511"/>
            <a:ext cx="5072312" cy="646232"/>
          </a:xfrm>
          <a:prstGeom prst="rect">
            <a:avLst/>
          </a:prstGeom>
        </p:spPr>
      </p:pic>
      <p:pic>
        <p:nvPicPr>
          <p:cNvPr id="6" name="Resim 5"/>
          <p:cNvPicPr>
            <a:picLocks noChangeAspect="1"/>
          </p:cNvPicPr>
          <p:nvPr/>
        </p:nvPicPr>
        <p:blipFill>
          <a:blip r:embed="rId5"/>
          <a:stretch>
            <a:fillRect/>
          </a:stretch>
        </p:blipFill>
        <p:spPr>
          <a:xfrm>
            <a:off x="1571145" y="2482018"/>
            <a:ext cx="9162483" cy="3963873"/>
          </a:xfrm>
          <a:prstGeom prst="rect">
            <a:avLst/>
          </a:prstGeom>
        </p:spPr>
      </p:pic>
      <p:pic>
        <p:nvPicPr>
          <p:cNvPr id="7" name="Resim 6"/>
          <p:cNvPicPr>
            <a:picLocks noChangeAspect="1"/>
          </p:cNvPicPr>
          <p:nvPr/>
        </p:nvPicPr>
        <p:blipFill>
          <a:blip r:embed="rId6"/>
          <a:stretch>
            <a:fillRect/>
          </a:stretch>
        </p:blipFill>
        <p:spPr>
          <a:xfrm>
            <a:off x="1328341" y="1919206"/>
            <a:ext cx="10034886" cy="646232"/>
          </a:xfrm>
          <a:prstGeom prst="rect">
            <a:avLst/>
          </a:prstGeom>
        </p:spPr>
      </p:pic>
      <p:sp>
        <p:nvSpPr>
          <p:cNvPr id="8" name="Sağ Ok 7">
            <a:hlinkClick r:id="rId7" action="ppaction://hlinksldjump"/>
          </p:cNvPr>
          <p:cNvSpPr/>
          <p:nvPr/>
        </p:nvSpPr>
        <p:spPr>
          <a:xfrm rot="10800000">
            <a:off x="234207" y="2305878"/>
            <a:ext cx="521167" cy="259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248758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34</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5" name="Resim 4"/>
          <p:cNvPicPr>
            <a:picLocks noChangeAspect="1"/>
          </p:cNvPicPr>
          <p:nvPr/>
        </p:nvPicPr>
        <p:blipFill>
          <a:blip r:embed="rId4"/>
          <a:stretch>
            <a:fillRect/>
          </a:stretch>
        </p:blipFill>
        <p:spPr>
          <a:xfrm>
            <a:off x="739302" y="1687134"/>
            <a:ext cx="11452698" cy="2341067"/>
          </a:xfrm>
          <a:prstGeom prst="rect">
            <a:avLst/>
          </a:prstGeom>
        </p:spPr>
      </p:pic>
      <p:pic>
        <p:nvPicPr>
          <p:cNvPr id="6" name="Resim 5"/>
          <p:cNvPicPr>
            <a:picLocks noChangeAspect="1"/>
          </p:cNvPicPr>
          <p:nvPr/>
        </p:nvPicPr>
        <p:blipFill>
          <a:blip r:embed="rId5"/>
          <a:stretch>
            <a:fillRect/>
          </a:stretch>
        </p:blipFill>
        <p:spPr>
          <a:xfrm>
            <a:off x="739302" y="1350331"/>
            <a:ext cx="8370533" cy="493819"/>
          </a:xfrm>
          <a:prstGeom prst="rect">
            <a:avLst/>
          </a:prstGeom>
        </p:spPr>
      </p:pic>
      <p:pic>
        <p:nvPicPr>
          <p:cNvPr id="7" name="Resim 6"/>
          <p:cNvPicPr>
            <a:picLocks noChangeAspect="1"/>
          </p:cNvPicPr>
          <p:nvPr/>
        </p:nvPicPr>
        <p:blipFill>
          <a:blip r:embed="rId6"/>
          <a:stretch>
            <a:fillRect/>
          </a:stretch>
        </p:blipFill>
        <p:spPr>
          <a:xfrm>
            <a:off x="1583870" y="4118094"/>
            <a:ext cx="8552352" cy="2667065"/>
          </a:xfrm>
          <a:prstGeom prst="rect">
            <a:avLst/>
          </a:prstGeom>
        </p:spPr>
      </p:pic>
      <p:pic>
        <p:nvPicPr>
          <p:cNvPr id="8" name="Resim 7"/>
          <p:cNvPicPr>
            <a:picLocks noChangeAspect="1"/>
          </p:cNvPicPr>
          <p:nvPr/>
        </p:nvPicPr>
        <p:blipFill>
          <a:blip r:embed="rId7"/>
          <a:stretch>
            <a:fillRect/>
          </a:stretch>
        </p:blipFill>
        <p:spPr>
          <a:xfrm>
            <a:off x="1342417" y="3729327"/>
            <a:ext cx="7602371" cy="499915"/>
          </a:xfrm>
          <a:prstGeom prst="rect">
            <a:avLst/>
          </a:prstGeom>
        </p:spPr>
      </p:pic>
      <p:sp>
        <p:nvSpPr>
          <p:cNvPr id="9" name="Sağ Ok 8">
            <a:hlinkClick r:id="rId8" action="ppaction://hlinksldjump"/>
          </p:cNvPr>
          <p:cNvSpPr/>
          <p:nvPr/>
        </p:nvSpPr>
        <p:spPr>
          <a:xfrm rot="10800000">
            <a:off x="144755" y="2051173"/>
            <a:ext cx="521167" cy="259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711045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35</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6" name="Resim 5"/>
          <p:cNvPicPr>
            <a:picLocks noChangeAspect="1"/>
          </p:cNvPicPr>
          <p:nvPr/>
        </p:nvPicPr>
        <p:blipFill>
          <a:blip r:embed="rId4"/>
          <a:stretch>
            <a:fillRect/>
          </a:stretch>
        </p:blipFill>
        <p:spPr>
          <a:xfrm>
            <a:off x="1291313" y="1742970"/>
            <a:ext cx="9564755" cy="5284764"/>
          </a:xfrm>
          <a:prstGeom prst="rect">
            <a:avLst/>
          </a:prstGeom>
        </p:spPr>
      </p:pic>
      <p:pic>
        <p:nvPicPr>
          <p:cNvPr id="7" name="Resim 6"/>
          <p:cNvPicPr>
            <a:picLocks noChangeAspect="1"/>
          </p:cNvPicPr>
          <p:nvPr/>
        </p:nvPicPr>
        <p:blipFill>
          <a:blip r:embed="rId5"/>
          <a:stretch>
            <a:fillRect/>
          </a:stretch>
        </p:blipFill>
        <p:spPr>
          <a:xfrm>
            <a:off x="1359830" y="1471674"/>
            <a:ext cx="10242168" cy="542591"/>
          </a:xfrm>
          <a:prstGeom prst="rect">
            <a:avLst/>
          </a:prstGeom>
        </p:spPr>
      </p:pic>
    </p:spTree>
    <p:extLst>
      <p:ext uri="{BB962C8B-B14F-4D97-AF65-F5344CB8AC3E}">
        <p14:creationId xmlns:p14="http://schemas.microsoft.com/office/powerpoint/2010/main" val="19101187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36</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5" name="Resim 4"/>
          <p:cNvPicPr>
            <a:picLocks noChangeAspect="1"/>
          </p:cNvPicPr>
          <p:nvPr/>
        </p:nvPicPr>
        <p:blipFill>
          <a:blip r:embed="rId4"/>
          <a:stretch>
            <a:fillRect/>
          </a:stretch>
        </p:blipFill>
        <p:spPr>
          <a:xfrm>
            <a:off x="1971717" y="1935292"/>
            <a:ext cx="7198171" cy="4874667"/>
          </a:xfrm>
          <a:prstGeom prst="rect">
            <a:avLst/>
          </a:prstGeom>
        </p:spPr>
      </p:pic>
      <p:pic>
        <p:nvPicPr>
          <p:cNvPr id="6" name="Resim 5"/>
          <p:cNvPicPr>
            <a:picLocks noChangeAspect="1"/>
          </p:cNvPicPr>
          <p:nvPr/>
        </p:nvPicPr>
        <p:blipFill>
          <a:blip r:embed="rId5"/>
          <a:stretch>
            <a:fillRect/>
          </a:stretch>
        </p:blipFill>
        <p:spPr>
          <a:xfrm>
            <a:off x="1124714" y="1432938"/>
            <a:ext cx="7413379" cy="457240"/>
          </a:xfrm>
          <a:prstGeom prst="rect">
            <a:avLst/>
          </a:prstGeom>
        </p:spPr>
      </p:pic>
      <p:sp>
        <p:nvSpPr>
          <p:cNvPr id="7" name="Sağ Ok 6">
            <a:hlinkClick r:id="rId6" action="ppaction://hlinksldjump"/>
          </p:cNvPr>
          <p:cNvSpPr/>
          <p:nvPr/>
        </p:nvSpPr>
        <p:spPr>
          <a:xfrm rot="10800000">
            <a:off x="402672" y="2147582"/>
            <a:ext cx="427838" cy="268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336064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37</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7" name="Dikdörtgen 6"/>
          <p:cNvSpPr/>
          <p:nvPr/>
        </p:nvSpPr>
        <p:spPr>
          <a:xfrm>
            <a:off x="544750" y="2256817"/>
            <a:ext cx="10818478" cy="1546577"/>
          </a:xfrm>
          <a:prstGeom prst="rect">
            <a:avLst/>
          </a:prstGeom>
        </p:spPr>
        <p:txBody>
          <a:bodyPr wrap="square">
            <a:spAutoFit/>
          </a:bodyPr>
          <a:lstStyle/>
          <a:p>
            <a:pPr marL="285750" indent="-285750">
              <a:lnSpc>
                <a:spcPct val="150000"/>
              </a:lnSpc>
              <a:buFont typeface="Wingdings" panose="05000000000000000000" pitchFamily="2" charset="2"/>
              <a:buChar char="Ø"/>
            </a:pPr>
            <a:r>
              <a:rPr lang="tr-TR" sz="2100" dirty="0">
                <a:latin typeface="Arial" panose="020B0604020202020204" pitchFamily="34" charset="0"/>
                <a:cs typeface="Arial" panose="020B0604020202020204" pitchFamily="34" charset="0"/>
              </a:rPr>
              <a:t>Okul / Kurumda MEB tarafından yayımlanmış olan okullarda Rehberlik ve Psikolojik Danışma Hizmetleri Kılavuzuna uygun olarak hazırlanmış </a:t>
            </a:r>
            <a:r>
              <a:rPr lang="tr-TR" sz="2100" b="1" dirty="0">
                <a:latin typeface="Arial" panose="020B0604020202020204" pitchFamily="34" charset="0"/>
                <a:cs typeface="Arial" panose="020B0604020202020204" pitchFamily="34" charset="0"/>
              </a:rPr>
              <a:t>Rehberlik Hizmetleri Çerçeve Planı </a:t>
            </a:r>
            <a:r>
              <a:rPr lang="tr-TR" sz="2100" dirty="0">
                <a:latin typeface="Arial" panose="020B0604020202020204" pitchFamily="34" charset="0"/>
                <a:cs typeface="Arial" panose="020B0604020202020204" pitchFamily="34" charset="0"/>
              </a:rPr>
              <a:t>olmalıdır.</a:t>
            </a:r>
          </a:p>
        </p:txBody>
      </p:sp>
      <p:pic>
        <p:nvPicPr>
          <p:cNvPr id="8" name="Resim 7"/>
          <p:cNvPicPr>
            <a:picLocks noChangeAspect="1"/>
          </p:cNvPicPr>
          <p:nvPr/>
        </p:nvPicPr>
        <p:blipFill>
          <a:blip r:embed="rId4"/>
          <a:stretch>
            <a:fillRect/>
          </a:stretch>
        </p:blipFill>
        <p:spPr>
          <a:xfrm>
            <a:off x="2839997" y="1610585"/>
            <a:ext cx="5072312" cy="646232"/>
          </a:xfrm>
          <a:prstGeom prst="rect">
            <a:avLst/>
          </a:prstGeom>
        </p:spPr>
      </p:pic>
    </p:spTree>
    <p:extLst>
      <p:ext uri="{BB962C8B-B14F-4D97-AF65-F5344CB8AC3E}">
        <p14:creationId xmlns:p14="http://schemas.microsoft.com/office/powerpoint/2010/main" val="42498632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38</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1206230" y="1676240"/>
            <a:ext cx="10156997" cy="4455066"/>
          </a:xfrm>
          <a:prstGeom prst="rect">
            <a:avLst/>
          </a:prstGeom>
        </p:spPr>
        <p:txBody>
          <a:bodyPr wrap="square">
            <a:spAutoFit/>
          </a:bodyPr>
          <a:lstStyle/>
          <a:p>
            <a:pPr marL="285750" indent="-28575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Okul / Kurumda TSE standartlarına uygun ve son kullanma tarihi geçmemiş malzemelerin bulunduğu bir İlkyardım dolabı olmalıdır. </a:t>
            </a:r>
          </a:p>
          <a:p>
            <a:pPr marL="285750" indent="-28575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 Tarama, aşılama ve koruyucu ağız diş sağlığı çalışmaları öncesinde , bilgi notları ailelere ulaştırılmalı ve uygulama öncesinde Sağlık personeline bildirilmelidir.</a:t>
            </a:r>
          </a:p>
          <a:p>
            <a:pPr marL="285750" indent="-28575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 Öğrencilerin okul/kurumda yapılan sağlık muayene ve taramaları sonucunda elde edilen sağlık verileri (boy uzunluğu/vücut ağırlığı ölçümleri, tarama sonuçları, aşılama bilgileri vb.) e-okul sistemine girilmeli, takip edilmeli ve velilerle paylaşılmalıdır. </a:t>
            </a:r>
          </a:p>
        </p:txBody>
      </p:sp>
      <p:pic>
        <p:nvPicPr>
          <p:cNvPr id="6" name="Resim 5"/>
          <p:cNvPicPr>
            <a:picLocks noChangeAspect="1"/>
          </p:cNvPicPr>
          <p:nvPr/>
        </p:nvPicPr>
        <p:blipFill>
          <a:blip r:embed="rId4"/>
          <a:stretch>
            <a:fillRect/>
          </a:stretch>
        </p:blipFill>
        <p:spPr>
          <a:xfrm>
            <a:off x="3345837" y="1182421"/>
            <a:ext cx="5072312" cy="646232"/>
          </a:xfrm>
          <a:prstGeom prst="rect">
            <a:avLst/>
          </a:prstGeom>
        </p:spPr>
      </p:pic>
    </p:spTree>
    <p:extLst>
      <p:ext uri="{BB962C8B-B14F-4D97-AF65-F5344CB8AC3E}">
        <p14:creationId xmlns:p14="http://schemas.microsoft.com/office/powerpoint/2010/main" val="2414531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39</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1583870" y="2116109"/>
            <a:ext cx="8735438" cy="3970318"/>
          </a:xfrm>
          <a:prstGeom prst="rect">
            <a:avLst/>
          </a:prstGeom>
        </p:spPr>
        <p:txBody>
          <a:bodyPr wrap="square">
            <a:spAutoFit/>
          </a:bodyPr>
          <a:lstStyle/>
          <a:p>
            <a:pPr marL="285750" indent="-28575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Görme-işitme sorunu, </a:t>
            </a:r>
          </a:p>
          <a:p>
            <a:pPr marL="285750" indent="-28575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kronik hastalıklar, </a:t>
            </a:r>
          </a:p>
          <a:p>
            <a:pPr marL="285750" indent="-28575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engellilik ve </a:t>
            </a:r>
            <a:r>
              <a:rPr lang="tr-TR" sz="2100" b="1" dirty="0" err="1">
                <a:latin typeface="Arial" panose="020B0604020202020204" pitchFamily="34" charset="0"/>
                <a:cs typeface="Arial" panose="020B0604020202020204" pitchFamily="34" charset="0"/>
              </a:rPr>
              <a:t>psiko</a:t>
            </a:r>
            <a:r>
              <a:rPr lang="tr-TR" sz="2100" b="1" dirty="0">
                <a:latin typeface="Arial" panose="020B0604020202020204" pitchFamily="34" charset="0"/>
                <a:cs typeface="Arial" panose="020B0604020202020204" pitchFamily="34" charset="0"/>
              </a:rPr>
              <a:t>-sosyal problemler gibi öğrenme güçlüğü,</a:t>
            </a:r>
          </a:p>
          <a:p>
            <a:pPr marL="285750" indent="-28575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okul başarısızlığı ve uyum sorunları yaratabilecek durumu olan öğrencilerin velileri ile görüşmeler yapılmalı ve okul ortamında gerekli önlemler alınmalıdır. </a:t>
            </a:r>
          </a:p>
          <a:p>
            <a:pPr>
              <a:lnSpc>
                <a:spcPct val="150000"/>
              </a:lnSpc>
            </a:pPr>
            <a:r>
              <a:rPr lang="tr-TR" sz="2100" b="1" dirty="0">
                <a:latin typeface="Arial" panose="020B0604020202020204" pitchFamily="34" charset="0"/>
                <a:cs typeface="Arial" panose="020B0604020202020204" pitchFamily="34" charset="0"/>
              </a:rPr>
              <a:t>**Bu çocukların takibi sağlık kurum ve kuruluşları ile işbirliği içerisinde yapılmalıdır. </a:t>
            </a:r>
          </a:p>
        </p:txBody>
      </p:sp>
      <p:pic>
        <p:nvPicPr>
          <p:cNvPr id="6" name="Resim 5"/>
          <p:cNvPicPr>
            <a:picLocks noChangeAspect="1"/>
          </p:cNvPicPr>
          <p:nvPr/>
        </p:nvPicPr>
        <p:blipFill>
          <a:blip r:embed="rId4"/>
          <a:stretch>
            <a:fillRect/>
          </a:stretch>
        </p:blipFill>
        <p:spPr>
          <a:xfrm>
            <a:off x="3268014" y="1469877"/>
            <a:ext cx="5072312" cy="646232"/>
          </a:xfrm>
          <a:prstGeom prst="rect">
            <a:avLst/>
          </a:prstGeom>
        </p:spPr>
      </p:pic>
    </p:spTree>
    <p:extLst>
      <p:ext uri="{BB962C8B-B14F-4D97-AF65-F5344CB8AC3E}">
        <p14:creationId xmlns:p14="http://schemas.microsoft.com/office/powerpoint/2010/main" val="8105744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4</a:t>
            </a:fld>
            <a:endParaRPr lang="tr-TR" dirty="0"/>
          </a:p>
        </p:txBody>
      </p:sp>
      <p:sp>
        <p:nvSpPr>
          <p:cNvPr id="7" name="Metin kutusu 6"/>
          <p:cNvSpPr txBox="1"/>
          <p:nvPr/>
        </p:nvSpPr>
        <p:spPr>
          <a:xfrm>
            <a:off x="627191" y="1545067"/>
            <a:ext cx="9993087" cy="1077218"/>
          </a:xfrm>
          <a:prstGeom prst="rect">
            <a:avLst/>
          </a:prstGeom>
          <a:noFill/>
        </p:spPr>
        <p:txBody>
          <a:bodyPr wrap="square" rtlCol="0" anchor="ctr">
            <a:spAutoFit/>
          </a:bodyPr>
          <a:lstStyle/>
          <a:p>
            <a:pPr algn="ctr"/>
            <a:r>
              <a:rPr lang="tr-TR" sz="3200" b="1" dirty="0" smtClean="0">
                <a:solidFill>
                  <a:schemeClr val="bg1"/>
                </a:solidFill>
                <a:effectLst>
                  <a:outerShdw blurRad="38100" dist="38100" dir="2700000" algn="tl">
                    <a:srgbClr val="000000">
                      <a:alpha val="43137"/>
                    </a:srgbClr>
                  </a:outerShdw>
                </a:effectLst>
              </a:rPr>
              <a:t>   </a:t>
            </a:r>
            <a:r>
              <a:rPr lang="tr-TR"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OKUL SAĞLIĞI HİZMETLERİ İŞBİRLİĞİ PROTOKOLÜ</a:t>
            </a:r>
            <a:endParaRPr lang="tr-TR"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Resim 7"/>
          <p:cNvPicPr>
            <a:picLocks noChangeAspect="1"/>
          </p:cNvPicPr>
          <p:nvPr/>
        </p:nvPicPr>
        <p:blipFill>
          <a:blip r:embed="rId2"/>
          <a:stretch>
            <a:fillRect/>
          </a:stretch>
        </p:blipFill>
        <p:spPr>
          <a:xfrm>
            <a:off x="234207" y="6101347"/>
            <a:ext cx="1349663" cy="708612"/>
          </a:xfrm>
          <a:prstGeom prst="rect">
            <a:avLst/>
          </a:prstGeom>
        </p:spPr>
      </p:pic>
      <p:sp>
        <p:nvSpPr>
          <p:cNvPr id="9" name="Dikdörtgen 8"/>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3" name="Dikdörtgen 2"/>
          <p:cNvSpPr/>
          <p:nvPr/>
        </p:nvSpPr>
        <p:spPr>
          <a:xfrm>
            <a:off x="909038" y="2772496"/>
            <a:ext cx="10680969" cy="3000821"/>
          </a:xfrm>
          <a:prstGeom prst="rect">
            <a:avLst/>
          </a:prstGeom>
        </p:spPr>
        <p:txBody>
          <a:bodyPr wrap="square">
            <a:spAutoFit/>
          </a:bodyPr>
          <a:lstStyle/>
          <a:p>
            <a:pPr marL="342900" indent="-342900">
              <a:lnSpc>
                <a:spcPct val="150000"/>
              </a:lnSpc>
              <a:buFont typeface="Wingdings" panose="05000000000000000000" pitchFamily="2" charset="2"/>
              <a:buChar char="Ø"/>
            </a:pPr>
            <a:r>
              <a:rPr lang="tr-TR" sz="2100" dirty="0">
                <a:latin typeface="Arial" panose="020B0604020202020204" pitchFamily="34" charset="0"/>
                <a:cs typeface="Arial" panose="020B0604020202020204" pitchFamily="34" charset="0"/>
              </a:rPr>
              <a:t>Protokol kapsamında Ülkemizdeki okul sağlığı çalışmalarının kapsamlı ve bütüncül olması için “</a:t>
            </a:r>
            <a:r>
              <a:rPr lang="tr-TR" sz="2100" dirty="0">
                <a:solidFill>
                  <a:srgbClr val="FF0000"/>
                </a:solidFill>
                <a:latin typeface="Arial" panose="020B0604020202020204" pitchFamily="34" charset="0"/>
                <a:cs typeface="Arial" panose="020B0604020202020204" pitchFamily="34" charset="0"/>
              </a:rPr>
              <a:t>Okulda Sağlığın Korunması ve Geliştirilmesi Programı</a:t>
            </a:r>
            <a:r>
              <a:rPr lang="tr-TR" sz="2100" dirty="0">
                <a:latin typeface="Arial" panose="020B0604020202020204" pitchFamily="34" charset="0"/>
                <a:cs typeface="Arial" panose="020B0604020202020204" pitchFamily="34" charset="0"/>
              </a:rPr>
              <a:t>” başlatılmıştır. </a:t>
            </a:r>
          </a:p>
          <a:p>
            <a:pPr marL="342900" indent="-342900">
              <a:lnSpc>
                <a:spcPct val="150000"/>
              </a:lnSpc>
              <a:buFont typeface="Wingdings" panose="05000000000000000000" pitchFamily="2" charset="2"/>
              <a:buChar char="Ø"/>
            </a:pPr>
            <a:r>
              <a:rPr lang="tr-TR" sz="2100" dirty="0">
                <a:latin typeface="Arial" panose="020B0604020202020204" pitchFamily="34" charset="0"/>
                <a:cs typeface="Arial" panose="020B0604020202020204" pitchFamily="34" charset="0"/>
              </a:rPr>
              <a:t> Bu program, okullarda şu ana kadar okul sağlığı kapsamında yürütülen ve yürütülecek olan tüm program ve projelerin çerçevesini oluşturacak şekilde tasarlanmıştır. </a:t>
            </a:r>
          </a:p>
          <a:p>
            <a:pPr marL="342900" indent="-342900">
              <a:lnSpc>
                <a:spcPct val="150000"/>
              </a:lnSpc>
              <a:buFont typeface="Wingdings" panose="05000000000000000000" pitchFamily="2" charset="2"/>
              <a:buChar char="Ø"/>
            </a:pPr>
            <a:r>
              <a:rPr lang="tr-TR" sz="2100" dirty="0">
                <a:latin typeface="Arial" panose="020B0604020202020204" pitchFamily="34" charset="0"/>
                <a:cs typeface="Arial" panose="020B0604020202020204" pitchFamily="34" charset="0"/>
              </a:rPr>
              <a:t> Söz konusu programın, ülkemizin okul sağlığı modelini oluşturması hedeflenmiştir. </a:t>
            </a:r>
          </a:p>
        </p:txBody>
      </p:sp>
    </p:spTree>
    <p:extLst>
      <p:ext uri="{BB962C8B-B14F-4D97-AF65-F5344CB8AC3E}">
        <p14:creationId xmlns:p14="http://schemas.microsoft.com/office/powerpoint/2010/main" val="36087367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40</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1058576" y="2522964"/>
            <a:ext cx="9564028" cy="3277820"/>
          </a:xfrm>
          <a:prstGeom prst="rect">
            <a:avLst/>
          </a:prstGeom>
        </p:spPr>
        <p:txBody>
          <a:bodyPr wrap="square">
            <a:spAutoFit/>
          </a:bodyPr>
          <a:lstStyle/>
          <a:p>
            <a:pPr marL="285750" indent="-28575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Tütün ve/veya diğer bağımlılık yapıcı madde kullanımı olan veya olduğu düşünülen öğrenciler</a:t>
            </a:r>
            <a:r>
              <a:rPr lang="tr-TR" sz="2100" b="1" dirty="0" smtClean="0">
                <a:latin typeface="Arial" panose="020B0604020202020204" pitchFamily="34" charset="0"/>
                <a:cs typeface="Arial" panose="020B0604020202020204" pitchFamily="34" charset="0"/>
              </a:rPr>
              <a:t>;</a:t>
            </a:r>
            <a:endParaRPr lang="tr-TR" sz="2100" b="1" dirty="0">
              <a:latin typeface="Arial" panose="020B0604020202020204" pitchFamily="34" charset="0"/>
              <a:cs typeface="Arial" panose="020B0604020202020204" pitchFamily="34" charset="0"/>
            </a:endParaRPr>
          </a:p>
          <a:p>
            <a:pPr>
              <a:lnSpc>
                <a:spcPct val="150000"/>
              </a:lnSpc>
            </a:pPr>
            <a:r>
              <a:rPr lang="tr-TR" sz="2100" b="1" dirty="0">
                <a:latin typeface="Arial" panose="020B0604020202020204" pitchFamily="34" charset="0"/>
                <a:cs typeface="Arial" panose="020B0604020202020204" pitchFamily="34" charset="0"/>
              </a:rPr>
              <a:t>     * ilk olarak okulunun rehber öğretmeni ile</a:t>
            </a:r>
          </a:p>
          <a:p>
            <a:pPr>
              <a:lnSpc>
                <a:spcPct val="150000"/>
              </a:lnSpc>
            </a:pPr>
            <a:r>
              <a:rPr lang="tr-TR" sz="2100" b="1" dirty="0">
                <a:latin typeface="Arial" panose="020B0604020202020204" pitchFamily="34" charset="0"/>
                <a:cs typeface="Arial" panose="020B0604020202020204" pitchFamily="34" charset="0"/>
              </a:rPr>
              <a:t>     * yoksa ulaşılabilecek en yakın rehber öğretmenle görüştürülmelidir.</a:t>
            </a:r>
          </a:p>
          <a:p>
            <a:pPr>
              <a:lnSpc>
                <a:spcPct val="150000"/>
              </a:lnSpc>
            </a:pPr>
            <a:r>
              <a:rPr lang="tr-TR" sz="2100" b="1" dirty="0">
                <a:latin typeface="Arial" panose="020B0604020202020204" pitchFamily="34" charset="0"/>
                <a:cs typeface="Arial" panose="020B0604020202020204" pitchFamily="34" charset="0"/>
              </a:rPr>
              <a:t>     *  Rehber öğretmenin aldığı eğitim doğrultusunda süreci yönetmesi  </a:t>
            </a:r>
            <a:r>
              <a:rPr lang="tr-TR" sz="2100" b="1" dirty="0" smtClean="0">
                <a:latin typeface="Arial" panose="020B0604020202020204" pitchFamily="34" charset="0"/>
                <a:cs typeface="Arial" panose="020B0604020202020204" pitchFamily="34" charset="0"/>
              </a:rPr>
              <a:t>     </a:t>
            </a:r>
          </a:p>
          <a:p>
            <a:pPr>
              <a:lnSpc>
                <a:spcPct val="150000"/>
              </a:lnSpc>
            </a:pPr>
            <a:r>
              <a:rPr lang="tr-TR" sz="2100" b="1" dirty="0">
                <a:latin typeface="Arial" panose="020B0604020202020204" pitchFamily="34" charset="0"/>
                <a:cs typeface="Arial" panose="020B0604020202020204" pitchFamily="34" charset="0"/>
              </a:rPr>
              <a:t> </a:t>
            </a:r>
            <a:r>
              <a:rPr lang="tr-TR" sz="2100" b="1" dirty="0" smtClean="0">
                <a:latin typeface="Arial" panose="020B0604020202020204" pitchFamily="34" charset="0"/>
                <a:cs typeface="Arial" panose="020B0604020202020204" pitchFamily="34" charset="0"/>
              </a:rPr>
              <a:t>       sağlanmalıdır</a:t>
            </a:r>
            <a:r>
              <a:rPr lang="tr-TR" sz="2100" b="1" dirty="0">
                <a:latin typeface="Arial" panose="020B0604020202020204" pitchFamily="34" charset="0"/>
                <a:cs typeface="Arial" panose="020B0604020202020204" pitchFamily="34" charset="0"/>
              </a:rPr>
              <a:t>. Sağlık kurum ve kuruluşları ile işbirliği yapılmalıdır. </a:t>
            </a:r>
          </a:p>
          <a:p>
            <a:endParaRPr lang="tr-TR" dirty="0"/>
          </a:p>
        </p:txBody>
      </p:sp>
      <p:pic>
        <p:nvPicPr>
          <p:cNvPr id="6" name="Resim 5"/>
          <p:cNvPicPr>
            <a:picLocks noChangeAspect="1"/>
          </p:cNvPicPr>
          <p:nvPr/>
        </p:nvPicPr>
        <p:blipFill>
          <a:blip r:embed="rId4"/>
          <a:stretch>
            <a:fillRect/>
          </a:stretch>
        </p:blipFill>
        <p:spPr>
          <a:xfrm>
            <a:off x="3167344" y="1620638"/>
            <a:ext cx="5072312" cy="646232"/>
          </a:xfrm>
          <a:prstGeom prst="rect">
            <a:avLst/>
          </a:prstGeom>
        </p:spPr>
      </p:pic>
    </p:spTree>
    <p:extLst>
      <p:ext uri="{BB962C8B-B14F-4D97-AF65-F5344CB8AC3E}">
        <p14:creationId xmlns:p14="http://schemas.microsoft.com/office/powerpoint/2010/main" val="31584248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41</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1115967" y="2229694"/>
            <a:ext cx="9250461" cy="2516073"/>
          </a:xfrm>
          <a:prstGeom prst="rect">
            <a:avLst/>
          </a:prstGeom>
        </p:spPr>
        <p:txBody>
          <a:bodyPr wrap="square">
            <a:spAutoFit/>
          </a:bodyPr>
          <a:lstStyle/>
          <a:p>
            <a:pPr marL="342900" indent="-34290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Öğrenci, okul çalışanı ve velilere yönelik sağlıklı yaşam kültürü oluşturmaya ve olumlu sağlık davranışı geliştirmeye yönelik; sağlıklı beslenme, spor etkinlikleri, periyodik muayene, kişisel hijyen, el yıkama, ağız-diş sağlığı gibi konularda doğru mesajlar içeren poster, afiş gibi materyaller okul içinde uygun yerlere asılmalıdır.</a:t>
            </a:r>
          </a:p>
        </p:txBody>
      </p:sp>
      <p:pic>
        <p:nvPicPr>
          <p:cNvPr id="6" name="Resim 5"/>
          <p:cNvPicPr>
            <a:picLocks noChangeAspect="1"/>
          </p:cNvPicPr>
          <p:nvPr/>
        </p:nvPicPr>
        <p:blipFill>
          <a:blip r:embed="rId4"/>
          <a:stretch>
            <a:fillRect/>
          </a:stretch>
        </p:blipFill>
        <p:spPr>
          <a:xfrm>
            <a:off x="3236938" y="1549459"/>
            <a:ext cx="5072312" cy="646232"/>
          </a:xfrm>
          <a:prstGeom prst="rect">
            <a:avLst/>
          </a:prstGeom>
        </p:spPr>
      </p:pic>
    </p:spTree>
    <p:extLst>
      <p:ext uri="{BB962C8B-B14F-4D97-AF65-F5344CB8AC3E}">
        <p14:creationId xmlns:p14="http://schemas.microsoft.com/office/powerpoint/2010/main" val="22191939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42</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909038" y="2138650"/>
            <a:ext cx="10097310" cy="3485570"/>
          </a:xfrm>
          <a:prstGeom prst="rect">
            <a:avLst/>
          </a:prstGeom>
        </p:spPr>
        <p:txBody>
          <a:bodyPr wrap="square">
            <a:spAutoFit/>
          </a:bodyPr>
          <a:lstStyle/>
          <a:p>
            <a:pPr marL="285750" indent="-28575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Sağlıkla ilgili öğrenci kulüpleri kurulmuş olmalı ve bu kulüpler sağlıkla ilgili etkinlikler (belirli gün ve haftaların kutlanması, bilgi yarışması, piknik, gezi, yürüyüş, konser, kermes, tiyatro oyunu gibi) düzenlemeleri konusunda okul yönetimi ve çalışanları tarafından desteklenmelidirler.</a:t>
            </a:r>
          </a:p>
          <a:p>
            <a:pPr marL="285750" indent="-28575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Okul/kurumda, öğrencilerin sağlık kayıtlarının tutulduğu, kişisel bilgilerin gizliliğini garanti altına alan uygun bir olanak (öğrenci sağlık dosyası, e-okul gibi) sağlanmalıdır.</a:t>
            </a:r>
          </a:p>
        </p:txBody>
      </p:sp>
      <p:pic>
        <p:nvPicPr>
          <p:cNvPr id="6" name="Resim 5"/>
          <p:cNvPicPr>
            <a:picLocks noChangeAspect="1"/>
          </p:cNvPicPr>
          <p:nvPr/>
        </p:nvPicPr>
        <p:blipFill>
          <a:blip r:embed="rId4"/>
          <a:stretch>
            <a:fillRect/>
          </a:stretch>
        </p:blipFill>
        <p:spPr>
          <a:xfrm>
            <a:off x="3421537" y="1492418"/>
            <a:ext cx="5072312" cy="646232"/>
          </a:xfrm>
          <a:prstGeom prst="rect">
            <a:avLst/>
          </a:prstGeom>
        </p:spPr>
      </p:pic>
    </p:spTree>
    <p:extLst>
      <p:ext uri="{BB962C8B-B14F-4D97-AF65-F5344CB8AC3E}">
        <p14:creationId xmlns:p14="http://schemas.microsoft.com/office/powerpoint/2010/main" val="23630776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43</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1187072" y="2394079"/>
            <a:ext cx="9824639" cy="2516073"/>
          </a:xfrm>
          <a:prstGeom prst="rect">
            <a:avLst/>
          </a:prstGeom>
        </p:spPr>
        <p:txBody>
          <a:bodyPr wrap="square">
            <a:spAutoFit/>
          </a:bodyPr>
          <a:lstStyle/>
          <a:p>
            <a:pPr>
              <a:lnSpc>
                <a:spcPct val="150000"/>
              </a:lnSpc>
            </a:pPr>
            <a:r>
              <a:rPr lang="tr-TR" sz="2100" b="1" dirty="0">
                <a:latin typeface="Arial" panose="020B0604020202020204" pitchFamily="34" charset="0"/>
                <a:cs typeface="Arial" panose="020B0604020202020204" pitchFamily="34" charset="0"/>
              </a:rPr>
              <a:t>Eksiklerin </a:t>
            </a:r>
            <a:r>
              <a:rPr lang="tr-TR" sz="2100" b="1" dirty="0" smtClean="0">
                <a:latin typeface="Arial" panose="020B0604020202020204" pitchFamily="34" charset="0"/>
                <a:cs typeface="Arial" panose="020B0604020202020204" pitchFamily="34" charset="0"/>
              </a:rPr>
              <a:t>Giderilmesi</a:t>
            </a:r>
            <a:endParaRPr lang="tr-TR" sz="2100" b="1" dirty="0">
              <a:latin typeface="Arial" panose="020B0604020202020204" pitchFamily="34" charset="0"/>
              <a:cs typeface="Arial" panose="020B0604020202020204" pitchFamily="34" charset="0"/>
            </a:endParaRPr>
          </a:p>
          <a:p>
            <a:pPr>
              <a:lnSpc>
                <a:spcPct val="150000"/>
              </a:lnSpc>
            </a:pPr>
            <a:r>
              <a:rPr lang="tr-TR" sz="2100" b="1" dirty="0">
                <a:latin typeface="Arial" panose="020B0604020202020204" pitchFamily="34" charset="0"/>
                <a:cs typeface="Arial" panose="020B0604020202020204" pitchFamily="34" charset="0"/>
              </a:rPr>
              <a:t>Okul yönetimi, değerlendirme ziyareti öncesinde, Form-2 ve Form-3’ü, kendi kendine değerlendirme formu olarak kullanabilir. Bu değerlendirme sonucuna göre, Okulda Sağlığın Korunması ve Geliştirilmesi Programı ile ilgili eksikliklerinin giderilmesi sağlanmalıdır.</a:t>
            </a:r>
          </a:p>
        </p:txBody>
      </p:sp>
      <p:pic>
        <p:nvPicPr>
          <p:cNvPr id="6" name="Resim 5"/>
          <p:cNvPicPr>
            <a:picLocks noChangeAspect="1"/>
          </p:cNvPicPr>
          <p:nvPr/>
        </p:nvPicPr>
        <p:blipFill>
          <a:blip r:embed="rId4"/>
          <a:stretch>
            <a:fillRect/>
          </a:stretch>
        </p:blipFill>
        <p:spPr>
          <a:xfrm>
            <a:off x="3563235" y="1687632"/>
            <a:ext cx="5072312" cy="646232"/>
          </a:xfrm>
          <a:prstGeom prst="rect">
            <a:avLst/>
          </a:prstGeom>
        </p:spPr>
      </p:pic>
    </p:spTree>
    <p:extLst>
      <p:ext uri="{BB962C8B-B14F-4D97-AF65-F5344CB8AC3E}">
        <p14:creationId xmlns:p14="http://schemas.microsoft.com/office/powerpoint/2010/main" val="20210791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44</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992221" y="2690336"/>
            <a:ext cx="8151779" cy="2516073"/>
          </a:xfrm>
          <a:prstGeom prst="rect">
            <a:avLst/>
          </a:prstGeom>
        </p:spPr>
        <p:txBody>
          <a:bodyPr wrap="square">
            <a:spAutoFit/>
          </a:bodyPr>
          <a:lstStyle/>
          <a:p>
            <a:pPr marL="342900" indent="-342900">
              <a:lnSpc>
                <a:spcPct val="150000"/>
              </a:lnSpc>
              <a:buFont typeface="Wingdings" panose="05000000000000000000" pitchFamily="2" charset="2"/>
              <a:buChar char="Ø"/>
            </a:pPr>
            <a:r>
              <a:rPr lang="tr-TR" sz="2100" b="1" dirty="0">
                <a:latin typeface="Arial" panose="020B0604020202020204" pitchFamily="34" charset="0"/>
                <a:cs typeface="Arial" panose="020B0604020202020204" pitchFamily="34" charset="0"/>
              </a:rPr>
              <a:t>Ailelerin Bilgilendirilmesi</a:t>
            </a:r>
          </a:p>
          <a:p>
            <a:pPr>
              <a:lnSpc>
                <a:spcPct val="150000"/>
              </a:lnSpc>
            </a:pPr>
            <a:r>
              <a:rPr lang="tr-TR" sz="2100" b="1" dirty="0">
                <a:latin typeface="Arial" panose="020B0604020202020204" pitchFamily="34" charset="0"/>
                <a:cs typeface="Arial" panose="020B0604020202020204" pitchFamily="34" charset="0"/>
              </a:rPr>
              <a:t>Okul yönetimi, Program kapsamında yapılacak çalışmalar ile ilgili olarak web sayfasından duyuru ve bilgilendirme, SMS, bilgi notları ve broşür gibi farklı yöntemler kullanarak aileleri bilgilendirmelidir</a:t>
            </a:r>
          </a:p>
        </p:txBody>
      </p:sp>
      <p:pic>
        <p:nvPicPr>
          <p:cNvPr id="6" name="Resim 5"/>
          <p:cNvPicPr>
            <a:picLocks noChangeAspect="1"/>
          </p:cNvPicPr>
          <p:nvPr/>
        </p:nvPicPr>
        <p:blipFill>
          <a:blip r:embed="rId4"/>
          <a:stretch>
            <a:fillRect/>
          </a:stretch>
        </p:blipFill>
        <p:spPr>
          <a:xfrm>
            <a:off x="2937273" y="1795398"/>
            <a:ext cx="5072312" cy="646232"/>
          </a:xfrm>
          <a:prstGeom prst="rect">
            <a:avLst/>
          </a:prstGeom>
        </p:spPr>
      </p:pic>
    </p:spTree>
    <p:extLst>
      <p:ext uri="{BB962C8B-B14F-4D97-AF65-F5344CB8AC3E}">
        <p14:creationId xmlns:p14="http://schemas.microsoft.com/office/powerpoint/2010/main" val="14322750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45</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5" name="Resim 4"/>
          <p:cNvPicPr>
            <a:picLocks noChangeAspect="1"/>
          </p:cNvPicPr>
          <p:nvPr/>
        </p:nvPicPr>
        <p:blipFill>
          <a:blip r:embed="rId4"/>
          <a:stretch>
            <a:fillRect/>
          </a:stretch>
        </p:blipFill>
        <p:spPr>
          <a:xfrm>
            <a:off x="715002" y="1133736"/>
            <a:ext cx="10022693" cy="2761727"/>
          </a:xfrm>
          <a:prstGeom prst="rect">
            <a:avLst/>
          </a:prstGeom>
        </p:spPr>
      </p:pic>
    </p:spTree>
    <p:extLst>
      <p:ext uri="{BB962C8B-B14F-4D97-AF65-F5344CB8AC3E}">
        <p14:creationId xmlns:p14="http://schemas.microsoft.com/office/powerpoint/2010/main" val="27274301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46</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1441668" y="2352860"/>
            <a:ext cx="10063762" cy="3785652"/>
          </a:xfrm>
          <a:prstGeom prst="rect">
            <a:avLst/>
          </a:prstGeom>
        </p:spPr>
        <p:txBody>
          <a:bodyPr wrap="square">
            <a:spAutoFit/>
          </a:bodyPr>
          <a:lstStyle/>
          <a:p>
            <a:pPr marL="285750" indent="-285750">
              <a:buFont typeface="Wingdings" panose="05000000000000000000" pitchFamily="2" charset="2"/>
              <a:buChar char="Ø"/>
            </a:pPr>
            <a:r>
              <a:rPr lang="tr-TR" sz="2000" b="1" dirty="0">
                <a:latin typeface="Arial" panose="020B0604020202020204" pitchFamily="34" charset="0"/>
                <a:cs typeface="Arial" panose="020B0604020202020204" pitchFamily="34" charset="0"/>
              </a:rPr>
              <a:t>Okul Değerlendirme Ekibi tarafından, “Sağlık Hizmetleri, Sağlıklı ve Güvenli Okul Çevresi ve Sağlıklı Beslenme” bileşenleri kapsamında değerlendirme yapılacaktır. </a:t>
            </a:r>
          </a:p>
          <a:p>
            <a:pPr marL="285750" indent="-285750">
              <a:buFont typeface="Wingdings" panose="05000000000000000000" pitchFamily="2" charset="2"/>
              <a:buChar char="Ø"/>
            </a:pPr>
            <a:endParaRPr lang="tr-TR"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tr-TR" sz="2000" b="1" dirty="0">
                <a:latin typeface="Arial" panose="020B0604020202020204" pitchFamily="34" charset="0"/>
                <a:cs typeface="Arial" panose="020B0604020202020204" pitchFamily="34" charset="0"/>
              </a:rPr>
              <a:t> Formlarda yer alan her bir bileşene ait maddelerin tamamının okul/kurumlar tarafından yerine getirilmesi beklenmektedir. </a:t>
            </a:r>
          </a:p>
          <a:p>
            <a:pPr marL="285750" indent="-285750">
              <a:buFont typeface="Wingdings" panose="05000000000000000000" pitchFamily="2" charset="2"/>
              <a:buChar char="Ø"/>
            </a:pPr>
            <a:endParaRPr lang="tr-TR"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tr-TR" sz="2000" b="1" dirty="0">
                <a:latin typeface="Arial" panose="020B0604020202020204" pitchFamily="34" charset="0"/>
                <a:cs typeface="Arial" panose="020B0604020202020204" pitchFamily="34" charset="0"/>
              </a:rPr>
              <a:t> Bileşenler kapsamında herhangi bir maddenin eksik olması durumunda okul/kurumun söz konusu bileşenin gerekliliklerini sağlamadığı kabul edilir. </a:t>
            </a:r>
          </a:p>
          <a:p>
            <a:pPr marL="285750" indent="-285750">
              <a:buFont typeface="Wingdings" panose="05000000000000000000" pitchFamily="2" charset="2"/>
              <a:buChar char="Ø"/>
            </a:pPr>
            <a:endParaRPr lang="tr-TR"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tr-TR" sz="2000" b="1" dirty="0">
                <a:latin typeface="Arial" panose="020B0604020202020204" pitchFamily="34" charset="0"/>
                <a:cs typeface="Arial" panose="020B0604020202020204" pitchFamily="34" charset="0"/>
              </a:rPr>
              <a:t> Bağımsız anaokullarının değerlendirilmesi sırasında, Ek-6’da yer alan bağımsız anaokulları için oluşturulmuş formlar kullanılmalıdır.</a:t>
            </a:r>
          </a:p>
        </p:txBody>
      </p:sp>
      <p:sp>
        <p:nvSpPr>
          <p:cNvPr id="6" name="Dikdörtgen 5"/>
          <p:cNvSpPr/>
          <p:nvPr/>
        </p:nvSpPr>
        <p:spPr>
          <a:xfrm>
            <a:off x="2163666" y="1654534"/>
            <a:ext cx="7770076" cy="400110"/>
          </a:xfrm>
          <a:prstGeom prst="rect">
            <a:avLst/>
          </a:prstGeom>
        </p:spPr>
        <p:txBody>
          <a:bodyPr wrap="none">
            <a:spAutoFit/>
          </a:bodyPr>
          <a:lstStyle/>
          <a:p>
            <a:r>
              <a:rPr lang="tr-TR" sz="2000" b="1" dirty="0">
                <a:latin typeface="Arial" panose="020B0604020202020204" pitchFamily="34" charset="0"/>
                <a:cs typeface="Arial" panose="020B0604020202020204" pitchFamily="34" charset="0"/>
              </a:rPr>
              <a:t>FORM-3: PROGRAM BİLEŞENLERİ DEĞERLENDİRME FORMU</a:t>
            </a:r>
          </a:p>
        </p:txBody>
      </p:sp>
    </p:spTree>
    <p:extLst>
      <p:ext uri="{BB962C8B-B14F-4D97-AF65-F5344CB8AC3E}">
        <p14:creationId xmlns:p14="http://schemas.microsoft.com/office/powerpoint/2010/main" val="22607209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47</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graphicFrame>
        <p:nvGraphicFramePr>
          <p:cNvPr id="6" name="3 Tablo"/>
          <p:cNvGraphicFramePr>
            <a:graphicFrameLocks noGrp="1"/>
          </p:cNvGraphicFramePr>
          <p:nvPr>
            <p:extLst>
              <p:ext uri="{D42A27DB-BD31-4B8C-83A1-F6EECF244321}">
                <p14:modId xmlns:p14="http://schemas.microsoft.com/office/powerpoint/2010/main" val="704811112"/>
              </p:ext>
            </p:extLst>
          </p:nvPr>
        </p:nvGraphicFramePr>
        <p:xfrm>
          <a:off x="1011678" y="1887165"/>
          <a:ext cx="10459144" cy="4994262"/>
        </p:xfrm>
        <a:graphic>
          <a:graphicData uri="http://schemas.openxmlformats.org/drawingml/2006/table">
            <a:tbl>
              <a:tblPr/>
              <a:tblGrid>
                <a:gridCol w="386765">
                  <a:extLst>
                    <a:ext uri="{9D8B030D-6E8A-4147-A177-3AD203B41FA5}">
                      <a16:colId xmlns="" xmlns:a16="http://schemas.microsoft.com/office/drawing/2014/main" val="20000"/>
                    </a:ext>
                  </a:extLst>
                </a:gridCol>
                <a:gridCol w="9353314">
                  <a:extLst>
                    <a:ext uri="{9D8B030D-6E8A-4147-A177-3AD203B41FA5}">
                      <a16:colId xmlns="" xmlns:a16="http://schemas.microsoft.com/office/drawing/2014/main" val="20001"/>
                    </a:ext>
                  </a:extLst>
                </a:gridCol>
                <a:gridCol w="719065">
                  <a:extLst>
                    <a:ext uri="{9D8B030D-6E8A-4147-A177-3AD203B41FA5}">
                      <a16:colId xmlns="" xmlns:a16="http://schemas.microsoft.com/office/drawing/2014/main" val="20002"/>
                    </a:ext>
                  </a:extLst>
                </a:gridCol>
              </a:tblGrid>
              <a:tr h="367398">
                <a:tc>
                  <a:txBody>
                    <a:bodyPr/>
                    <a:lstStyle/>
                    <a:p>
                      <a:pPr algn="ctr">
                        <a:lnSpc>
                          <a:spcPct val="115000"/>
                        </a:lnSpc>
                        <a:spcAft>
                          <a:spcPts val="0"/>
                        </a:spcAft>
                      </a:pPr>
                      <a:r>
                        <a:rPr lang="tr-TR" sz="1200" dirty="0">
                          <a:latin typeface="+mn-lt"/>
                          <a:ea typeface="Calibri"/>
                          <a:cs typeface="Times New Roman"/>
                        </a:rPr>
                        <a:t>No</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1200" dirty="0">
                        <a:latin typeface="+mn-lt"/>
                        <a:ea typeface="Calibri"/>
                        <a:cs typeface="Times New Roman"/>
                      </a:endParaRP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dirty="0">
                          <a:latin typeface="+mn-lt"/>
                          <a:ea typeface="Calibri"/>
                          <a:cs typeface="Times New Roman"/>
                        </a:rPr>
                        <a:t>Evet (E)</a:t>
                      </a:r>
                    </a:p>
                    <a:p>
                      <a:pPr algn="ctr">
                        <a:lnSpc>
                          <a:spcPct val="115000"/>
                        </a:lnSpc>
                        <a:spcAft>
                          <a:spcPts val="0"/>
                        </a:spcAft>
                      </a:pPr>
                      <a:r>
                        <a:rPr lang="tr-TR" sz="1200" dirty="0" smtClean="0">
                          <a:latin typeface="+mn-lt"/>
                          <a:ea typeface="Calibri"/>
                          <a:cs typeface="Times New Roman"/>
                        </a:rPr>
                        <a:t>Hayır </a:t>
                      </a:r>
                      <a:r>
                        <a:rPr lang="tr-TR" sz="1200" dirty="0">
                          <a:latin typeface="+mn-lt"/>
                          <a:ea typeface="Calibri"/>
                          <a:cs typeface="Times New Roman"/>
                        </a:rPr>
                        <a:t>(H)</a:t>
                      </a: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07666">
                <a:tc>
                  <a:txBody>
                    <a:bodyPr/>
                    <a:lstStyle/>
                    <a:p>
                      <a:pPr algn="ctr">
                        <a:lnSpc>
                          <a:spcPct val="115000"/>
                        </a:lnSpc>
                        <a:spcAft>
                          <a:spcPts val="0"/>
                        </a:spcAft>
                      </a:pPr>
                      <a:r>
                        <a:rPr lang="tr-TR" sz="1200" dirty="0">
                          <a:latin typeface="+mn-lt"/>
                          <a:ea typeface="Calibri"/>
                          <a:cs typeface="Times New Roman"/>
                        </a:rPr>
                        <a:t>1</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 Sağlığı Planında sağlık hizmetlerini içeren amaç ve hedefler belirlenmiştir.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07666">
                <a:tc>
                  <a:txBody>
                    <a:bodyPr/>
                    <a:lstStyle/>
                    <a:p>
                      <a:pPr algn="ctr">
                        <a:lnSpc>
                          <a:spcPct val="115000"/>
                        </a:lnSpc>
                        <a:spcAft>
                          <a:spcPts val="0"/>
                        </a:spcAft>
                      </a:pPr>
                      <a:r>
                        <a:rPr lang="tr-TR" sz="1200" dirty="0">
                          <a:latin typeface="+mn-lt"/>
                          <a:ea typeface="Calibri"/>
                          <a:cs typeface="Times New Roman"/>
                        </a:rPr>
                        <a:t>2</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Okul/kurumun, Okul Sağlığı Yönetim Ekibi* vardır.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07666">
                <a:tc>
                  <a:txBody>
                    <a:bodyPr/>
                    <a:lstStyle/>
                    <a:p>
                      <a:pPr algn="ctr">
                        <a:lnSpc>
                          <a:spcPct val="115000"/>
                        </a:lnSpc>
                        <a:spcAft>
                          <a:spcPts val="0"/>
                        </a:spcAft>
                      </a:pPr>
                      <a:r>
                        <a:rPr lang="tr-TR" sz="1200" dirty="0">
                          <a:latin typeface="+mn-lt"/>
                          <a:ea typeface="Calibri"/>
                          <a:cs typeface="Times New Roman"/>
                        </a:rPr>
                        <a:t>3</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Okul/kurumun yıllık rehberlik hizmetleri çerçeve planı hazırlanmıştır.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07666">
                <a:tc>
                  <a:txBody>
                    <a:bodyPr/>
                    <a:lstStyle/>
                    <a:p>
                      <a:pPr algn="ctr">
                        <a:lnSpc>
                          <a:spcPct val="115000"/>
                        </a:lnSpc>
                        <a:spcAft>
                          <a:spcPts val="0"/>
                        </a:spcAft>
                      </a:pPr>
                      <a:r>
                        <a:rPr lang="tr-TR" sz="1200" dirty="0">
                          <a:latin typeface="+mn-lt"/>
                          <a:ea typeface="Calibri"/>
                          <a:cs typeface="Times New Roman"/>
                        </a:rPr>
                        <a:t>4</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 ilkyardım dolabı vardır.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07666">
                <a:tc>
                  <a:txBody>
                    <a:bodyPr/>
                    <a:lstStyle/>
                    <a:p>
                      <a:pPr algn="ctr">
                        <a:lnSpc>
                          <a:spcPct val="115000"/>
                        </a:lnSpc>
                        <a:spcAft>
                          <a:spcPts val="0"/>
                        </a:spcAft>
                      </a:pPr>
                      <a:r>
                        <a:rPr lang="tr-TR" sz="1200" dirty="0">
                          <a:latin typeface="+mn-lt"/>
                          <a:ea typeface="Calibri"/>
                          <a:cs typeface="Times New Roman"/>
                        </a:rPr>
                        <a:t>5</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TSM** ile işbirliği yaparak sağlık hizmetlerini koordine etmektedir.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67398">
                <a:tc>
                  <a:txBody>
                    <a:bodyPr/>
                    <a:lstStyle/>
                    <a:p>
                      <a:pPr algn="ctr">
                        <a:lnSpc>
                          <a:spcPct val="115000"/>
                        </a:lnSpc>
                        <a:spcAft>
                          <a:spcPts val="0"/>
                        </a:spcAft>
                      </a:pPr>
                      <a:r>
                        <a:rPr lang="tr-TR" sz="1200" dirty="0">
                          <a:latin typeface="+mn-lt"/>
                          <a:ea typeface="Calibri"/>
                          <a:cs typeface="Times New Roman"/>
                        </a:rPr>
                        <a:t>6</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Okul/kurumdaki tüm öğrencilerin aile hekimleri tarafından yapılan yıllık periyodik muayenelerinin takibi yapılmakta ve bu bilgi TSM ile paylaşılmaktadır.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67398">
                <a:tc>
                  <a:txBody>
                    <a:bodyPr/>
                    <a:lstStyle/>
                    <a:p>
                      <a:pPr algn="ctr">
                        <a:lnSpc>
                          <a:spcPct val="115000"/>
                        </a:lnSpc>
                        <a:spcAft>
                          <a:spcPts val="0"/>
                        </a:spcAft>
                      </a:pPr>
                      <a:r>
                        <a:rPr lang="tr-TR" sz="1200" dirty="0">
                          <a:latin typeface="+mn-lt"/>
                          <a:ea typeface="Calibri"/>
                          <a:cs typeface="Times New Roman"/>
                        </a:rPr>
                        <a:t>7</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Tarama, aşılama ve koruyucu ağız diş sağlığı çalışmaları öncesinde bilgi notları ailelere ulaştırılmakta ve uygulama öncesinde TSM personeline bildirilmektedir.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67398">
                <a:tc>
                  <a:txBody>
                    <a:bodyPr/>
                    <a:lstStyle/>
                    <a:p>
                      <a:pPr algn="ctr">
                        <a:lnSpc>
                          <a:spcPct val="115000"/>
                        </a:lnSpc>
                        <a:spcAft>
                          <a:spcPts val="0"/>
                        </a:spcAft>
                      </a:pPr>
                      <a:r>
                        <a:rPr lang="tr-TR" sz="1200" dirty="0">
                          <a:latin typeface="+mn-lt"/>
                          <a:ea typeface="Calibri"/>
                          <a:cs typeface="Times New Roman"/>
                        </a:rPr>
                        <a:t>8</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Öğrencilerin okul/kurumda yapılan sağlık muayene ve taramaları sonucunda elde edilen sağlık verileri (boy uzunluğu/vücut ağırlığı ölçümleri, tarama sonuçları, aşılama bilgileri vb.) e-okul sistemine girilmekte, takip edilmekte ve velilerle paylaşılmaktadır.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07666">
                <a:tc>
                  <a:txBody>
                    <a:bodyPr/>
                    <a:lstStyle/>
                    <a:p>
                      <a:pPr algn="ctr">
                        <a:lnSpc>
                          <a:spcPct val="115000"/>
                        </a:lnSpc>
                        <a:spcAft>
                          <a:spcPts val="0"/>
                        </a:spcAft>
                      </a:pPr>
                      <a:r>
                        <a:rPr lang="tr-TR" sz="1200" dirty="0">
                          <a:latin typeface="+mn-lt"/>
                          <a:ea typeface="Calibri"/>
                          <a:cs typeface="Times New Roman"/>
                        </a:rPr>
                        <a:t>9</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çalışanları periyodik muayenenin yapılması için kayıtlı oldukları aile hekimlerine başvurmaları yönünde teşvik edilmektedir.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67398">
                <a:tc>
                  <a:txBody>
                    <a:bodyPr/>
                    <a:lstStyle/>
                    <a:p>
                      <a:pPr algn="ctr">
                        <a:lnSpc>
                          <a:spcPct val="115000"/>
                        </a:lnSpc>
                        <a:spcAft>
                          <a:spcPts val="0"/>
                        </a:spcAft>
                      </a:pPr>
                      <a:r>
                        <a:rPr lang="tr-TR" sz="1200" dirty="0">
                          <a:latin typeface="+mn-lt"/>
                          <a:ea typeface="Calibri"/>
                          <a:cs typeface="Times New Roman"/>
                        </a:rPr>
                        <a:t>10</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Risk grubundaki öğrencilerin (özel politika gerektiren öğrenciler) velileri ile görüşmeler/bilgilendirme faaliyetleri yapılarak sağlık kuruluşlarına yönlendirilmektedir.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07666">
                <a:tc>
                  <a:txBody>
                    <a:bodyPr/>
                    <a:lstStyle/>
                    <a:p>
                      <a:pPr algn="ctr">
                        <a:lnSpc>
                          <a:spcPct val="115000"/>
                        </a:lnSpc>
                        <a:spcAft>
                          <a:spcPts val="0"/>
                        </a:spcAft>
                      </a:pPr>
                      <a:r>
                        <a:rPr lang="tr-TR" sz="1200" dirty="0">
                          <a:latin typeface="+mn-lt"/>
                          <a:ea typeface="Calibri"/>
                          <a:cs typeface="Times New Roman"/>
                        </a:rPr>
                        <a:t>11</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 bünyesinde rehber öğretmen ve rehberlik servisi vardır.  </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07666">
                <a:tc>
                  <a:txBody>
                    <a:bodyPr/>
                    <a:lstStyle/>
                    <a:p>
                      <a:pPr algn="ctr">
                        <a:lnSpc>
                          <a:spcPct val="115000"/>
                        </a:lnSpc>
                        <a:spcAft>
                          <a:spcPts val="0"/>
                        </a:spcAft>
                      </a:pPr>
                      <a:r>
                        <a:rPr lang="tr-TR" sz="1200" dirty="0">
                          <a:latin typeface="+mn-lt"/>
                          <a:ea typeface="Calibri"/>
                          <a:cs typeface="Times New Roman"/>
                        </a:rPr>
                        <a:t>12</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Rehberlik hizmetleri kayıtları uygun şekilde tutulmakta ve saklanmaktadır.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367398">
                <a:tc>
                  <a:txBody>
                    <a:bodyPr/>
                    <a:lstStyle/>
                    <a:p>
                      <a:pPr algn="ctr">
                        <a:lnSpc>
                          <a:spcPct val="115000"/>
                        </a:lnSpc>
                        <a:spcAft>
                          <a:spcPts val="0"/>
                        </a:spcAft>
                      </a:pPr>
                      <a:r>
                        <a:rPr lang="tr-TR" sz="1200" dirty="0">
                          <a:latin typeface="+mn-lt"/>
                          <a:ea typeface="Calibri"/>
                          <a:cs typeface="Times New Roman"/>
                        </a:rPr>
                        <a:t>13</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Tütün ve/veya diğer bağımlılık yapıcı madde kullanımı olan veya olduğu düşünülen öğrencilerin rehber öğretmenle görüşmesi sağlanmaktadır.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07666">
                <a:tc>
                  <a:txBody>
                    <a:bodyPr/>
                    <a:lstStyle/>
                    <a:p>
                      <a:pPr algn="ctr">
                        <a:lnSpc>
                          <a:spcPct val="115000"/>
                        </a:lnSpc>
                        <a:spcAft>
                          <a:spcPts val="0"/>
                        </a:spcAft>
                      </a:pPr>
                      <a:r>
                        <a:rPr lang="tr-TR" sz="1200" dirty="0">
                          <a:latin typeface="+mn-lt"/>
                          <a:ea typeface="Calibri"/>
                          <a:cs typeface="Times New Roman"/>
                        </a:rPr>
                        <a:t>14</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Öğrencilerin sağlık kayıtları uygun şekilde saklanmaktadır.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367398">
                <a:tc>
                  <a:txBody>
                    <a:bodyPr/>
                    <a:lstStyle/>
                    <a:p>
                      <a:pPr algn="ctr">
                        <a:lnSpc>
                          <a:spcPct val="115000"/>
                        </a:lnSpc>
                        <a:spcAft>
                          <a:spcPts val="0"/>
                        </a:spcAft>
                      </a:pPr>
                      <a:r>
                        <a:rPr lang="tr-TR" sz="1200" dirty="0">
                          <a:latin typeface="+mn-lt"/>
                          <a:ea typeface="Calibri"/>
                          <a:cs typeface="Times New Roman"/>
                        </a:rPr>
                        <a:t>15</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Okul/kurumda ve pansiyonlarda sağlıklı yaşam kültürü oluşturmaya ve olumlu sağlık davranışı geliştirmeye yönelik görsel materyaller öğrenciler ve okul çalışanlarının görebileceği yerde asılıdır.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207666">
                <a:tc>
                  <a:txBody>
                    <a:bodyPr/>
                    <a:lstStyle/>
                    <a:p>
                      <a:pPr algn="ctr">
                        <a:lnSpc>
                          <a:spcPct val="115000"/>
                        </a:lnSpc>
                        <a:spcAft>
                          <a:spcPts val="0"/>
                        </a:spcAft>
                      </a:pPr>
                      <a:r>
                        <a:rPr lang="tr-TR" sz="1200" dirty="0">
                          <a:latin typeface="+mn-lt"/>
                          <a:ea typeface="Calibri"/>
                          <a:cs typeface="Times New Roman"/>
                        </a:rPr>
                        <a:t>16</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latin typeface="+mn-lt"/>
                          <a:ea typeface="Calibri"/>
                          <a:cs typeface="Times New Roman"/>
                        </a:rPr>
                        <a:t>Sağlıkla ilgili öğrenci kulüp faaliyetleri yapılmaktadır.</a:t>
                      </a:r>
                    </a:p>
                  </a:txBody>
                  <a:tcPr marL="60076" marR="600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tr-TR" sz="1200" dirty="0">
                        <a:latin typeface="+mn-lt"/>
                        <a:ea typeface="Calibri"/>
                        <a:cs typeface="Times New Roman"/>
                      </a:endParaRPr>
                    </a:p>
                  </a:txBody>
                  <a:tcPr marL="60076" marR="600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bl>
          </a:graphicData>
        </a:graphic>
      </p:graphicFrame>
      <p:sp>
        <p:nvSpPr>
          <p:cNvPr id="7" name="Dikdörtgen 6"/>
          <p:cNvSpPr/>
          <p:nvPr/>
        </p:nvSpPr>
        <p:spPr>
          <a:xfrm>
            <a:off x="3228904" y="1337713"/>
            <a:ext cx="3159839" cy="461665"/>
          </a:xfrm>
          <a:prstGeom prst="rect">
            <a:avLst/>
          </a:prstGeom>
        </p:spPr>
        <p:txBody>
          <a:bodyPr wrap="none">
            <a:spAutoFit/>
          </a:bodyPr>
          <a:lstStyle/>
          <a:p>
            <a:r>
              <a:rPr lang="tr-TR" sz="2400" b="1" dirty="0">
                <a:latin typeface="Arial" panose="020B0604020202020204" pitchFamily="34" charset="0"/>
                <a:cs typeface="Arial" panose="020B0604020202020204" pitchFamily="34" charset="0"/>
              </a:rPr>
              <a:t>3a. Sağlık Hizmetleri</a:t>
            </a:r>
          </a:p>
        </p:txBody>
      </p:sp>
      <p:sp>
        <p:nvSpPr>
          <p:cNvPr id="5" name="Sağ Ok 4">
            <a:hlinkClick r:id="rId4" action="ppaction://hlinksldjump"/>
          </p:cNvPr>
          <p:cNvSpPr/>
          <p:nvPr/>
        </p:nvSpPr>
        <p:spPr>
          <a:xfrm rot="10800000">
            <a:off x="234207" y="2166730"/>
            <a:ext cx="550984" cy="327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942694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48</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5" name="Resim 4"/>
          <p:cNvPicPr>
            <a:picLocks noChangeAspect="1"/>
          </p:cNvPicPr>
          <p:nvPr/>
        </p:nvPicPr>
        <p:blipFill>
          <a:blip r:embed="rId4"/>
          <a:stretch>
            <a:fillRect/>
          </a:stretch>
        </p:blipFill>
        <p:spPr>
          <a:xfrm>
            <a:off x="1868390" y="1966376"/>
            <a:ext cx="7686672" cy="4649678"/>
          </a:xfrm>
          <a:prstGeom prst="rect">
            <a:avLst/>
          </a:prstGeom>
        </p:spPr>
      </p:pic>
      <p:pic>
        <p:nvPicPr>
          <p:cNvPr id="6" name="Resim 5"/>
          <p:cNvPicPr>
            <a:picLocks noChangeAspect="1"/>
          </p:cNvPicPr>
          <p:nvPr/>
        </p:nvPicPr>
        <p:blipFill>
          <a:blip r:embed="rId5"/>
          <a:stretch>
            <a:fillRect/>
          </a:stretch>
        </p:blipFill>
        <p:spPr>
          <a:xfrm>
            <a:off x="2076647" y="1325394"/>
            <a:ext cx="8059611" cy="749873"/>
          </a:xfrm>
          <a:prstGeom prst="rect">
            <a:avLst/>
          </a:prstGeom>
        </p:spPr>
      </p:pic>
      <p:sp>
        <p:nvSpPr>
          <p:cNvPr id="7" name="Sağ Ok 6">
            <a:hlinkClick r:id="rId6" action="ppaction://hlinksldjump"/>
          </p:cNvPr>
          <p:cNvSpPr/>
          <p:nvPr/>
        </p:nvSpPr>
        <p:spPr>
          <a:xfrm rot="10800000">
            <a:off x="234207" y="2166730"/>
            <a:ext cx="550984" cy="327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85310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49</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5" name="Resim 4"/>
          <p:cNvPicPr>
            <a:picLocks noChangeAspect="1"/>
          </p:cNvPicPr>
          <p:nvPr/>
        </p:nvPicPr>
        <p:blipFill>
          <a:blip r:embed="rId4"/>
          <a:stretch>
            <a:fillRect/>
          </a:stretch>
        </p:blipFill>
        <p:spPr>
          <a:xfrm>
            <a:off x="1583871" y="1873406"/>
            <a:ext cx="8910758" cy="4742648"/>
          </a:xfrm>
          <a:prstGeom prst="rect">
            <a:avLst/>
          </a:prstGeom>
        </p:spPr>
      </p:pic>
      <p:pic>
        <p:nvPicPr>
          <p:cNvPr id="6" name="Resim 5"/>
          <p:cNvPicPr>
            <a:picLocks noChangeAspect="1"/>
          </p:cNvPicPr>
          <p:nvPr/>
        </p:nvPicPr>
        <p:blipFill>
          <a:blip r:embed="rId5"/>
          <a:stretch>
            <a:fillRect/>
          </a:stretch>
        </p:blipFill>
        <p:spPr>
          <a:xfrm>
            <a:off x="1583870" y="1256170"/>
            <a:ext cx="5870957" cy="859611"/>
          </a:xfrm>
          <a:prstGeom prst="rect">
            <a:avLst/>
          </a:prstGeom>
        </p:spPr>
      </p:pic>
      <p:sp>
        <p:nvSpPr>
          <p:cNvPr id="7" name="Sağ Ok 6">
            <a:hlinkClick r:id="rId6" action="ppaction://hlinksldjump"/>
          </p:cNvPr>
          <p:cNvSpPr/>
          <p:nvPr/>
        </p:nvSpPr>
        <p:spPr>
          <a:xfrm rot="10800000">
            <a:off x="234207" y="2166730"/>
            <a:ext cx="550984" cy="327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855728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5</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909038" y="2139733"/>
            <a:ext cx="10034749" cy="3485570"/>
          </a:xfrm>
          <a:prstGeom prst="rect">
            <a:avLst/>
          </a:prstGeom>
        </p:spPr>
        <p:txBody>
          <a:bodyPr wrap="square">
            <a:spAutoFit/>
          </a:bodyPr>
          <a:lstStyle/>
          <a:p>
            <a:pPr marL="425196" lvl="0" indent="-342900">
              <a:lnSpc>
                <a:spcPct val="150000"/>
              </a:lnSpc>
              <a:buClr>
                <a:srgbClr val="3891A7"/>
              </a:buClr>
              <a:buSzPct val="80000"/>
              <a:buFont typeface="Wingdings" panose="05000000000000000000" pitchFamily="2" charset="2"/>
              <a:buChar char="Ø"/>
            </a:pPr>
            <a:r>
              <a:rPr lang="tr-TR" sz="2100" dirty="0">
                <a:solidFill>
                  <a:prstClr val="black"/>
                </a:solidFill>
                <a:latin typeface="Arial" panose="020B0604020202020204" pitchFamily="34" charset="0"/>
                <a:cs typeface="Arial" panose="020B0604020202020204" pitchFamily="34" charset="0"/>
              </a:rPr>
              <a:t>Öğrencilerin okul/kurum çalışanlarının bedensel ve ruhsal olarak sağlığının korunması ve geliştirilmesi ve </a:t>
            </a:r>
            <a:r>
              <a:rPr lang="tr-TR" sz="2100" dirty="0" smtClean="0">
                <a:solidFill>
                  <a:prstClr val="black"/>
                </a:solidFill>
                <a:latin typeface="Arial" panose="020B0604020202020204" pitchFamily="34" charset="0"/>
                <a:cs typeface="Arial" panose="020B0604020202020204" pitchFamily="34" charset="0"/>
              </a:rPr>
              <a:t>teşviki,</a:t>
            </a:r>
            <a:endParaRPr lang="tr-TR" sz="2100" dirty="0">
              <a:solidFill>
                <a:prstClr val="black"/>
              </a:solidFill>
              <a:latin typeface="Arial" panose="020B0604020202020204" pitchFamily="34" charset="0"/>
              <a:cs typeface="Arial" panose="020B0604020202020204" pitchFamily="34" charset="0"/>
            </a:endParaRPr>
          </a:p>
          <a:p>
            <a:pPr marL="425196" lvl="0" indent="-342900">
              <a:lnSpc>
                <a:spcPct val="150000"/>
              </a:lnSpc>
              <a:buClr>
                <a:srgbClr val="3891A7"/>
              </a:buClr>
              <a:buSzPct val="80000"/>
              <a:buFont typeface="Wingdings" panose="05000000000000000000" pitchFamily="2" charset="2"/>
              <a:buChar char="Ø"/>
            </a:pPr>
            <a:r>
              <a:rPr lang="tr-TR" sz="2100" dirty="0">
                <a:solidFill>
                  <a:prstClr val="black"/>
                </a:solidFill>
                <a:latin typeface="Arial" panose="020B0604020202020204" pitchFamily="34" charset="0"/>
                <a:cs typeface="Arial" panose="020B0604020202020204" pitchFamily="34" charset="0"/>
              </a:rPr>
              <a:t>Öğrencilerin yaş grubuna uygun periyodik olarak düzenli aralıklarla sağlık değerlendirmelerinin yapılmasının </a:t>
            </a:r>
            <a:r>
              <a:rPr lang="tr-TR" sz="2100" dirty="0" smtClean="0">
                <a:solidFill>
                  <a:prstClr val="black"/>
                </a:solidFill>
                <a:latin typeface="Arial" panose="020B0604020202020204" pitchFamily="34" charset="0"/>
                <a:cs typeface="Arial" panose="020B0604020202020204" pitchFamily="34" charset="0"/>
              </a:rPr>
              <a:t>sağlanması </a:t>
            </a:r>
            <a:r>
              <a:rPr lang="tr-TR" sz="2100" b="1" dirty="0" smtClean="0">
                <a:solidFill>
                  <a:prstClr val="black"/>
                </a:solidFill>
                <a:latin typeface="Arial" panose="020B0604020202020204" pitchFamily="34" charset="0"/>
                <a:cs typeface="Arial" panose="020B0604020202020204" pitchFamily="34" charset="0"/>
              </a:rPr>
              <a:t>(</a:t>
            </a:r>
            <a:r>
              <a:rPr lang="tr-TR" sz="2100" b="1" dirty="0" smtClean="0">
                <a:solidFill>
                  <a:prstClr val="black"/>
                </a:solidFill>
                <a:latin typeface="Arial" panose="020B0604020202020204" pitchFamily="34" charset="0"/>
                <a:cs typeface="Arial" panose="020B0604020202020204" pitchFamily="34" charset="0"/>
                <a:hlinkClick r:id="rId4" action="ppaction://hlinksldjump"/>
              </a:rPr>
              <a:t>Form 1</a:t>
            </a:r>
            <a:r>
              <a:rPr lang="tr-TR" sz="2100" b="1" dirty="0" smtClean="0">
                <a:solidFill>
                  <a:prstClr val="black"/>
                </a:solidFill>
                <a:latin typeface="Arial" panose="020B0604020202020204" pitchFamily="34" charset="0"/>
                <a:cs typeface="Arial" panose="020B0604020202020204" pitchFamily="34" charset="0"/>
              </a:rPr>
              <a:t>)</a:t>
            </a:r>
            <a:endParaRPr lang="tr-TR" sz="2100" b="1" dirty="0">
              <a:solidFill>
                <a:prstClr val="black"/>
              </a:solidFill>
              <a:latin typeface="Arial" panose="020B0604020202020204" pitchFamily="34" charset="0"/>
              <a:cs typeface="Arial" panose="020B0604020202020204" pitchFamily="34" charset="0"/>
            </a:endParaRPr>
          </a:p>
          <a:p>
            <a:pPr marL="425196" lvl="0" indent="-342900">
              <a:lnSpc>
                <a:spcPct val="150000"/>
              </a:lnSpc>
              <a:buClr>
                <a:srgbClr val="3891A7"/>
              </a:buClr>
              <a:buSzPct val="80000"/>
              <a:buFont typeface="Wingdings" panose="05000000000000000000" pitchFamily="2" charset="2"/>
              <a:buChar char="Ø"/>
            </a:pPr>
            <a:r>
              <a:rPr lang="tr-TR" sz="2100" dirty="0">
                <a:solidFill>
                  <a:prstClr val="black"/>
                </a:solidFill>
                <a:latin typeface="Arial" panose="020B0604020202020204" pitchFamily="34" charset="0"/>
                <a:cs typeface="Arial" panose="020B0604020202020204" pitchFamily="34" charset="0"/>
              </a:rPr>
              <a:t>Öğrencilerin sağlığının korunması için gerekli durumlarda taramaların gerçekleştirilmesi ve sağlık Bakanlığının yürüttüğü programların sürdürülmesinin </a:t>
            </a:r>
            <a:r>
              <a:rPr lang="tr-TR" sz="2100" dirty="0" smtClean="0">
                <a:solidFill>
                  <a:prstClr val="black"/>
                </a:solidFill>
                <a:latin typeface="Arial" panose="020B0604020202020204" pitchFamily="34" charset="0"/>
                <a:cs typeface="Arial" panose="020B0604020202020204" pitchFamily="34" charset="0"/>
              </a:rPr>
              <a:t>sağlanması,</a:t>
            </a:r>
            <a:endParaRPr lang="tr-TR" sz="2100" dirty="0">
              <a:solidFill>
                <a:prstClr val="black"/>
              </a:solidFill>
              <a:latin typeface="Arial" panose="020B0604020202020204" pitchFamily="34" charset="0"/>
              <a:cs typeface="Arial" panose="020B0604020202020204" pitchFamily="34" charset="0"/>
            </a:endParaRPr>
          </a:p>
        </p:txBody>
      </p:sp>
      <p:sp>
        <p:nvSpPr>
          <p:cNvPr id="6" name="Dikdörtgen 5"/>
          <p:cNvSpPr/>
          <p:nvPr/>
        </p:nvSpPr>
        <p:spPr>
          <a:xfrm>
            <a:off x="595993" y="1485899"/>
            <a:ext cx="10352314" cy="446276"/>
          </a:xfrm>
          <a:prstGeom prst="rect">
            <a:avLst/>
          </a:prstGeom>
        </p:spPr>
        <p:txBody>
          <a:bodyPr wrap="square">
            <a:spAutoFit/>
          </a:bodyPr>
          <a:lstStyle/>
          <a:p>
            <a:pPr algn="ctr"/>
            <a:r>
              <a:rPr lang="tr-TR" sz="2300" b="1" dirty="0" smtClean="0">
                <a:latin typeface="Arial" panose="020B0604020202020204" pitchFamily="34" charset="0"/>
                <a:cs typeface="Arial" panose="020B0604020202020204" pitchFamily="34" charset="0"/>
              </a:rPr>
              <a:t>PROTOKOL KAPSAMINDA YAPILACAK İŞER</a:t>
            </a:r>
            <a:endParaRPr lang="tr-TR" sz="2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8735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50</a:t>
            </a:fld>
            <a:endParaRPr lang="tr-TR" dirty="0"/>
          </a:p>
        </p:txBody>
      </p:sp>
      <p:sp>
        <p:nvSpPr>
          <p:cNvPr id="3" name="Dikdörtgen 2"/>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2"/>
              </a:rPr>
              <a:t>okulsagligi.meb.gov.tr</a:t>
            </a:r>
            <a:r>
              <a:rPr lang="tr-TR" sz="1200" dirty="0">
                <a:solidFill>
                  <a:srgbClr val="0070C0"/>
                </a:solidFill>
              </a:rPr>
              <a:t>/</a:t>
            </a:r>
          </a:p>
        </p:txBody>
      </p:sp>
      <p:pic>
        <p:nvPicPr>
          <p:cNvPr id="4" name="Resim 3"/>
          <p:cNvPicPr>
            <a:picLocks noChangeAspect="1"/>
          </p:cNvPicPr>
          <p:nvPr/>
        </p:nvPicPr>
        <p:blipFill>
          <a:blip r:embed="rId3"/>
          <a:stretch>
            <a:fillRect/>
          </a:stretch>
        </p:blipFill>
        <p:spPr>
          <a:xfrm>
            <a:off x="234207" y="6101347"/>
            <a:ext cx="1349663" cy="708612"/>
          </a:xfrm>
          <a:prstGeom prst="rect">
            <a:avLst/>
          </a:prstGeom>
        </p:spPr>
      </p:pic>
      <p:sp>
        <p:nvSpPr>
          <p:cNvPr id="5" name="Dikdörtgen 4"/>
          <p:cNvSpPr/>
          <p:nvPr/>
        </p:nvSpPr>
        <p:spPr>
          <a:xfrm>
            <a:off x="909038" y="1828800"/>
            <a:ext cx="9786176" cy="1708160"/>
          </a:xfrm>
          <a:prstGeom prst="rect">
            <a:avLst/>
          </a:prstGeom>
        </p:spPr>
        <p:txBody>
          <a:bodyPr wrap="square">
            <a:spAutoFit/>
          </a:bodyPr>
          <a:lstStyle/>
          <a:p>
            <a:pPr marL="342900" indent="-342900">
              <a:buFont typeface="Wingdings" panose="05000000000000000000" pitchFamily="2" charset="2"/>
              <a:buChar char="Ø"/>
            </a:pPr>
            <a:r>
              <a:rPr lang="tr-TR" sz="2100" dirty="0">
                <a:latin typeface="Arial" panose="020B0604020202020204" pitchFamily="34" charset="0"/>
                <a:cs typeface="Arial" panose="020B0604020202020204" pitchFamily="34" charset="0"/>
              </a:rPr>
              <a:t>Değerlendirme sırasında; </a:t>
            </a:r>
            <a:r>
              <a:rPr lang="tr-TR" sz="2100" b="1" dirty="0">
                <a:latin typeface="Arial" panose="020B0604020202020204" pitchFamily="34" charset="0"/>
                <a:cs typeface="Arial" panose="020B0604020202020204" pitchFamily="34" charset="0"/>
                <a:hlinkClick r:id="rId4" action="ppaction://hlinkfile"/>
              </a:rPr>
              <a:t>Form-2</a:t>
            </a:r>
            <a:r>
              <a:rPr lang="tr-TR" sz="2100" b="1" dirty="0">
                <a:latin typeface="Arial" panose="020B0604020202020204" pitchFamily="34" charset="0"/>
                <a:cs typeface="Arial" panose="020B0604020202020204" pitchFamily="34" charset="0"/>
              </a:rPr>
              <a:t> </a:t>
            </a:r>
            <a:r>
              <a:rPr lang="tr-TR" sz="2100" dirty="0" smtClean="0">
                <a:latin typeface="Arial" panose="020B0604020202020204" pitchFamily="34" charset="0"/>
                <a:cs typeface="Arial" panose="020B0604020202020204" pitchFamily="34" charset="0"/>
              </a:rPr>
              <a:t>ve </a:t>
            </a:r>
            <a:r>
              <a:rPr lang="tr-TR" sz="2100" b="1" dirty="0">
                <a:latin typeface="Arial" panose="020B0604020202020204" pitchFamily="34" charset="0"/>
                <a:cs typeface="Arial" panose="020B0604020202020204" pitchFamily="34" charset="0"/>
                <a:hlinkClick r:id="rId5" action="ppaction://hlinkfile"/>
              </a:rPr>
              <a:t>Form-3</a:t>
            </a:r>
            <a:r>
              <a:rPr lang="tr-TR" sz="2100" b="1" dirty="0">
                <a:latin typeface="Arial" panose="020B0604020202020204" pitchFamily="34" charset="0"/>
                <a:cs typeface="Arial" panose="020B0604020202020204" pitchFamily="34" charset="0"/>
              </a:rPr>
              <a:t> </a:t>
            </a:r>
            <a:r>
              <a:rPr lang="tr-TR" sz="2100" b="1" dirty="0" smtClean="0">
                <a:latin typeface="Arial" panose="020B0604020202020204" pitchFamily="34" charset="0"/>
                <a:cs typeface="Arial" panose="020B0604020202020204" pitchFamily="34" charset="0"/>
              </a:rPr>
              <a:t>(</a:t>
            </a:r>
            <a:r>
              <a:rPr lang="tr-TR" sz="2100" b="1" dirty="0">
                <a:latin typeface="Arial" panose="020B0604020202020204" pitchFamily="34" charset="0"/>
                <a:cs typeface="Arial" panose="020B0604020202020204" pitchFamily="34" charset="0"/>
                <a:hlinkClick r:id="rId6" action="ppaction://hlinkfile"/>
              </a:rPr>
              <a:t>Form-3 </a:t>
            </a:r>
            <a:r>
              <a:rPr lang="tr-TR" sz="2100" b="1" dirty="0" smtClean="0">
                <a:latin typeface="Arial" panose="020B0604020202020204" pitchFamily="34" charset="0"/>
                <a:cs typeface="Arial" panose="020B0604020202020204" pitchFamily="34" charset="0"/>
                <a:hlinkClick r:id="rId6" action="ppaction://hlinkfile"/>
              </a:rPr>
              <a:t> bağımsız anaokulları</a:t>
            </a:r>
            <a:r>
              <a:rPr lang="tr-TR" sz="2100" b="1" dirty="0" smtClean="0">
                <a:latin typeface="Arial" panose="020B0604020202020204" pitchFamily="34" charset="0"/>
                <a:cs typeface="Arial" panose="020B0604020202020204" pitchFamily="34" charset="0"/>
              </a:rPr>
              <a:t>) </a:t>
            </a:r>
            <a:r>
              <a:rPr lang="tr-TR" sz="2100" dirty="0" smtClean="0">
                <a:latin typeface="Arial" panose="020B0604020202020204" pitchFamily="34" charset="0"/>
                <a:cs typeface="Arial" panose="020B0604020202020204" pitchFamily="34" charset="0"/>
              </a:rPr>
              <a:t>üçer </a:t>
            </a:r>
            <a:r>
              <a:rPr lang="tr-TR" sz="2100" dirty="0">
                <a:latin typeface="Arial" panose="020B0604020202020204" pitchFamily="34" charset="0"/>
                <a:cs typeface="Arial" panose="020B0604020202020204" pitchFamily="34" charset="0"/>
              </a:rPr>
              <a:t>nüsha olarak düzenlenir ve </a:t>
            </a:r>
            <a:r>
              <a:rPr lang="tr-TR" sz="2100" dirty="0" smtClean="0">
                <a:latin typeface="Arial" panose="020B0604020202020204" pitchFamily="34" charset="0"/>
                <a:cs typeface="Arial" panose="020B0604020202020204" pitchFamily="34" charset="0"/>
              </a:rPr>
              <a:t>imzalanır;</a:t>
            </a:r>
            <a:endParaRPr lang="tr-TR" sz="21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tr-TR" sz="2100" dirty="0" smtClean="0">
                <a:latin typeface="Arial" panose="020B0604020202020204" pitchFamily="34" charset="0"/>
                <a:cs typeface="Arial" panose="020B0604020202020204" pitchFamily="34" charset="0"/>
              </a:rPr>
              <a:t>1 </a:t>
            </a:r>
            <a:r>
              <a:rPr lang="tr-TR" sz="2100" dirty="0">
                <a:latin typeface="Arial" panose="020B0604020202020204" pitchFamily="34" charset="0"/>
                <a:cs typeface="Arial" panose="020B0604020202020204" pitchFamily="34" charset="0"/>
              </a:rPr>
              <a:t>nüsha denetim yapan kuruma</a:t>
            </a:r>
          </a:p>
          <a:p>
            <a:pPr marL="342900" indent="-342900">
              <a:buFont typeface="Wingdings" panose="05000000000000000000" pitchFamily="2" charset="2"/>
              <a:buChar char="ü"/>
            </a:pPr>
            <a:r>
              <a:rPr lang="tr-TR" sz="2100" dirty="0" smtClean="0">
                <a:latin typeface="Arial" panose="020B0604020202020204" pitchFamily="34" charset="0"/>
                <a:cs typeface="Arial" panose="020B0604020202020204" pitchFamily="34" charset="0"/>
              </a:rPr>
              <a:t>1 </a:t>
            </a:r>
            <a:r>
              <a:rPr lang="tr-TR" sz="2100" dirty="0">
                <a:latin typeface="Arial" panose="020B0604020202020204" pitchFamily="34" charset="0"/>
                <a:cs typeface="Arial" panose="020B0604020202020204" pitchFamily="34" charset="0"/>
              </a:rPr>
              <a:t>nüsha okul yönetimine</a:t>
            </a:r>
          </a:p>
          <a:p>
            <a:pPr marL="342900" indent="-342900">
              <a:buFont typeface="Wingdings" panose="05000000000000000000" pitchFamily="2" charset="2"/>
              <a:buChar char="ü"/>
            </a:pPr>
            <a:r>
              <a:rPr lang="tr-TR" sz="2100" dirty="0" smtClean="0">
                <a:latin typeface="Arial" panose="020B0604020202020204" pitchFamily="34" charset="0"/>
                <a:cs typeface="Arial" panose="020B0604020202020204" pitchFamily="34" charset="0"/>
              </a:rPr>
              <a:t>1 </a:t>
            </a:r>
            <a:r>
              <a:rPr lang="tr-TR" sz="2100" dirty="0">
                <a:latin typeface="Arial" panose="020B0604020202020204" pitchFamily="34" charset="0"/>
                <a:cs typeface="Arial" panose="020B0604020202020204" pitchFamily="34" charset="0"/>
              </a:rPr>
              <a:t>nüsha İlçe Millî Eğitim Müdürlüğüne verilir</a:t>
            </a:r>
          </a:p>
        </p:txBody>
      </p:sp>
      <p:sp>
        <p:nvSpPr>
          <p:cNvPr id="6" name="Dikdörtgen 5"/>
          <p:cNvSpPr/>
          <p:nvPr/>
        </p:nvSpPr>
        <p:spPr>
          <a:xfrm>
            <a:off x="909038" y="3698421"/>
            <a:ext cx="10243376" cy="1384995"/>
          </a:xfrm>
          <a:prstGeom prst="rect">
            <a:avLst/>
          </a:prstGeom>
        </p:spPr>
        <p:txBody>
          <a:bodyPr wrap="square">
            <a:spAutoFit/>
          </a:bodyPr>
          <a:lstStyle/>
          <a:p>
            <a:pPr marL="342900" indent="-342900">
              <a:buFont typeface="Wingdings" panose="05000000000000000000" pitchFamily="2" charset="2"/>
              <a:buChar char="Ø"/>
            </a:pPr>
            <a:r>
              <a:rPr lang="tr-TR" sz="2100" dirty="0">
                <a:latin typeface="Arial" panose="020B0604020202020204" pitchFamily="34" charset="0"/>
                <a:cs typeface="Arial" panose="020B0604020202020204" pitchFamily="34" charset="0"/>
              </a:rPr>
              <a:t>Denetim formları İlçe Millî Eğitim Müdürlüğündeki okul sağlığı hizmetlerini yürüten birime teslim edilir.</a:t>
            </a:r>
          </a:p>
          <a:p>
            <a:pPr marL="342900" indent="-342900">
              <a:buFont typeface="Wingdings" panose="05000000000000000000" pitchFamily="2" charset="2"/>
              <a:buChar char="Ø"/>
            </a:pPr>
            <a:r>
              <a:rPr lang="tr-TR" sz="2100" dirty="0">
                <a:latin typeface="Arial" panose="020B0604020202020204" pitchFamily="34" charset="0"/>
                <a:cs typeface="Arial" panose="020B0604020202020204" pitchFamily="34" charset="0"/>
              </a:rPr>
              <a:t>Eksikleri olan okullar eksiklerini en kısa zamanda tamamlayarak sonuçları raporlar.</a:t>
            </a:r>
          </a:p>
        </p:txBody>
      </p:sp>
      <p:sp>
        <p:nvSpPr>
          <p:cNvPr id="8" name="Dikdörtgen 7"/>
          <p:cNvSpPr/>
          <p:nvPr/>
        </p:nvSpPr>
        <p:spPr>
          <a:xfrm>
            <a:off x="909038" y="4968644"/>
            <a:ext cx="10039269" cy="738664"/>
          </a:xfrm>
          <a:prstGeom prst="rect">
            <a:avLst/>
          </a:prstGeom>
        </p:spPr>
        <p:txBody>
          <a:bodyPr wrap="square">
            <a:spAutoFit/>
          </a:bodyPr>
          <a:lstStyle/>
          <a:p>
            <a:pPr marL="342900" indent="-342900">
              <a:buFont typeface="Wingdings" panose="05000000000000000000" pitchFamily="2" charset="2"/>
              <a:buChar char="Ø"/>
            </a:pPr>
            <a:r>
              <a:rPr lang="tr-TR" sz="2100" dirty="0">
                <a:latin typeface="Arial" panose="020B0604020202020204" pitchFamily="34" charset="0"/>
                <a:cs typeface="Arial" panose="020B0604020202020204" pitchFamily="34" charset="0"/>
              </a:rPr>
              <a:t>İlçelerden alınan değerlendirmeler eğitim öğretim yılı sonunda yılda bir kez </a:t>
            </a:r>
            <a:r>
              <a:rPr lang="tr-TR" sz="2100" b="1" dirty="0" smtClean="0">
                <a:latin typeface="Arial" panose="020B0604020202020204" pitchFamily="34" charset="0"/>
                <a:cs typeface="Arial" panose="020B0604020202020204" pitchFamily="34" charset="0"/>
              </a:rPr>
              <a:t>Form-4 </a:t>
            </a:r>
            <a:r>
              <a:rPr lang="tr-TR" sz="2100" dirty="0" smtClean="0">
                <a:latin typeface="Arial" panose="020B0604020202020204" pitchFamily="34" charset="0"/>
                <a:cs typeface="Arial" panose="020B0604020202020204" pitchFamily="34" charset="0"/>
              </a:rPr>
              <a:t>kullanılarak </a:t>
            </a:r>
            <a:r>
              <a:rPr lang="tr-TR" sz="2100" dirty="0">
                <a:latin typeface="Arial" panose="020B0604020202020204" pitchFamily="34" charset="0"/>
                <a:cs typeface="Arial" panose="020B0604020202020204" pitchFamily="34" charset="0"/>
              </a:rPr>
              <a:t>“İl Değerlendirme Sonuçları “ raporuna dönüştürülür.</a:t>
            </a:r>
          </a:p>
        </p:txBody>
      </p:sp>
    </p:spTree>
    <p:extLst>
      <p:ext uri="{BB962C8B-B14F-4D97-AF65-F5344CB8AC3E}">
        <p14:creationId xmlns:p14="http://schemas.microsoft.com/office/powerpoint/2010/main" val="19727596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51</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7" name="Metin kutusu 6"/>
          <p:cNvSpPr txBox="1"/>
          <p:nvPr/>
        </p:nvSpPr>
        <p:spPr>
          <a:xfrm>
            <a:off x="909038" y="1641022"/>
            <a:ext cx="10063762" cy="1384995"/>
          </a:xfrm>
          <a:prstGeom prst="rect">
            <a:avLst/>
          </a:prstGeom>
          <a:noFill/>
        </p:spPr>
        <p:txBody>
          <a:bodyPr wrap="square" rtlCol="0">
            <a:spAutoFit/>
          </a:bodyPr>
          <a:lstStyle/>
          <a:p>
            <a:pPr marL="342900" indent="-342900">
              <a:buFont typeface="Wingdings" panose="05000000000000000000" pitchFamily="2" charset="2"/>
              <a:buChar char="Ø"/>
            </a:pPr>
            <a:r>
              <a:rPr lang="tr-TR" sz="2100" dirty="0">
                <a:latin typeface="Arial" panose="020B0604020202020204" pitchFamily="34" charset="0"/>
                <a:cs typeface="Arial" panose="020B0604020202020204" pitchFamily="34" charset="0"/>
              </a:rPr>
              <a:t>Program kapsamında ilde yapılan tüm çalışmalar İl sağlık Müdürlüğü, Bulaşıcı Olmayan Hastalıklar Programlar ve Kanser Şubesi (varsa Çocuk, Ergen, Kadın ve Üreme Sağlığı Hizmetleri Şubesi) tarafından Türkiye Halk Sağlığı Genel Müdürlüğü Çocuk ve Ergen Sağlığı Daire Başkanlığına resmi yazı ile bildirilir.</a:t>
            </a:r>
          </a:p>
        </p:txBody>
      </p:sp>
      <p:sp>
        <p:nvSpPr>
          <p:cNvPr id="8" name="Dikdörtgen 7"/>
          <p:cNvSpPr/>
          <p:nvPr/>
        </p:nvSpPr>
        <p:spPr>
          <a:xfrm>
            <a:off x="909039" y="3371850"/>
            <a:ext cx="10063762" cy="1061829"/>
          </a:xfrm>
          <a:prstGeom prst="rect">
            <a:avLst/>
          </a:prstGeom>
        </p:spPr>
        <p:txBody>
          <a:bodyPr wrap="square">
            <a:spAutoFit/>
          </a:bodyPr>
          <a:lstStyle/>
          <a:p>
            <a:pPr marL="342900" indent="-342900">
              <a:buFont typeface="Wingdings" panose="05000000000000000000" pitchFamily="2" charset="2"/>
              <a:buChar char="Ø"/>
            </a:pPr>
            <a:r>
              <a:rPr lang="tr-TR" sz="2100" dirty="0">
                <a:latin typeface="Arial" panose="020B0604020202020204" pitchFamily="34" charset="0"/>
                <a:cs typeface="Arial" panose="020B0604020202020204" pitchFamily="34" charset="0"/>
              </a:rPr>
              <a:t>İl değerlendirme sonuçları; İl Millî Eğitim Müdürlüğü Okul Sağlığı Hizmetlerinden sorumlu Şube Müdürlüğü aracılığı ile Millî Eğitim Bakanlığı Destek Hizmetleri Genel Müdürlüğü İşyeri Sağlık ve Güvenlik Birimi Daire Başkanlığına bildirilir.</a:t>
            </a:r>
          </a:p>
        </p:txBody>
      </p:sp>
    </p:spTree>
    <p:extLst>
      <p:ext uri="{BB962C8B-B14F-4D97-AF65-F5344CB8AC3E}">
        <p14:creationId xmlns:p14="http://schemas.microsoft.com/office/powerpoint/2010/main" val="7304079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52</a:t>
            </a:fld>
            <a:endParaRPr lang="tr-TR" dirty="0"/>
          </a:p>
        </p:txBody>
      </p:sp>
      <p:pic>
        <p:nvPicPr>
          <p:cNvPr id="3" name="Resim 2" descr="C:\Users\HP\Desktop\Yeni klasör\20190314_190938_HDR.jpg"/>
          <p:cNvPicPr/>
          <p:nvPr/>
        </p:nvPicPr>
        <p:blipFill rotWithShape="1">
          <a:blip r:embed="rId2" cstate="print"/>
          <a:srcRect l="5689" t="7589" r="6666" b="21252"/>
          <a:stretch/>
        </p:blipFill>
        <p:spPr bwMode="auto">
          <a:xfrm>
            <a:off x="343949" y="33725"/>
            <a:ext cx="4865615" cy="6535024"/>
          </a:xfrm>
          <a:prstGeom prst="rect">
            <a:avLst/>
          </a:prstGeom>
          <a:noFill/>
          <a:ln>
            <a:noFill/>
          </a:ln>
          <a:extLst>
            <a:ext uri="{53640926-AAD7-44D8-BBD7-CCE9431645EC}">
              <a14:shadowObscured xmlns:a14="http://schemas.microsoft.com/office/drawing/2010/main"/>
            </a:ext>
          </a:extLst>
        </p:spPr>
      </p:pic>
      <p:pic>
        <p:nvPicPr>
          <p:cNvPr id="4" name="Resim 3" descr="C:\Users\HP\Desktop\Yeni klasör\20190314_190827_HDR.jpg"/>
          <p:cNvPicPr/>
          <p:nvPr/>
        </p:nvPicPr>
        <p:blipFill rotWithShape="1">
          <a:blip r:embed="rId3" cstate="print"/>
          <a:srcRect l="3646" t="7776" r="6420" b="19772"/>
          <a:stretch/>
        </p:blipFill>
        <p:spPr bwMode="auto">
          <a:xfrm>
            <a:off x="5399101" y="54488"/>
            <a:ext cx="4801911" cy="65142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36713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53</a:t>
            </a:fld>
            <a:endParaRPr lang="tr-TR" dirty="0"/>
          </a:p>
        </p:txBody>
      </p:sp>
      <p:pic>
        <p:nvPicPr>
          <p:cNvPr id="3" name="Resim 2" descr="C:\Users\HP\Desktop\Yeni klasör\20190314_190923_HDR.jpg"/>
          <p:cNvPicPr/>
          <p:nvPr/>
        </p:nvPicPr>
        <p:blipFill rotWithShape="1">
          <a:blip r:embed="rId2" cstate="print"/>
          <a:srcRect l="10583" t="882" r="12833" b="2645"/>
          <a:stretch/>
        </p:blipFill>
        <p:spPr bwMode="auto">
          <a:xfrm>
            <a:off x="268448" y="1300294"/>
            <a:ext cx="11480043" cy="54864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10820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54</a:t>
            </a:fld>
            <a:endParaRPr lang="tr-TR" dirty="0"/>
          </a:p>
        </p:txBody>
      </p:sp>
      <p:pic>
        <p:nvPicPr>
          <p:cNvPr id="3" name="Resim 2" descr="C:\Users\HP\Desktop\Yeni klasör\20190314_190849_HDR.jpg"/>
          <p:cNvPicPr/>
          <p:nvPr/>
        </p:nvPicPr>
        <p:blipFill rotWithShape="1">
          <a:blip r:embed="rId2" cstate="print"/>
          <a:srcRect l="10431" t="-2173" r="13288" b="1246"/>
          <a:stretch/>
        </p:blipFill>
        <p:spPr bwMode="auto">
          <a:xfrm>
            <a:off x="226503" y="1434517"/>
            <a:ext cx="11614267" cy="48746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21511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55</a:t>
            </a:fld>
            <a:endParaRPr lang="tr-TR" dirty="0"/>
          </a:p>
        </p:txBody>
      </p:sp>
      <p:pic>
        <p:nvPicPr>
          <p:cNvPr id="3" name="Resim 2" descr="C:\Users\HP\Desktop\Yeni klasör\20190314_190803_HDR.jpg"/>
          <p:cNvPicPr/>
          <p:nvPr/>
        </p:nvPicPr>
        <p:blipFill rotWithShape="1">
          <a:blip r:embed="rId2" cstate="print"/>
          <a:srcRect t="5021" b="14628"/>
          <a:stretch/>
        </p:blipFill>
        <p:spPr bwMode="auto">
          <a:xfrm>
            <a:off x="2066666" y="1235279"/>
            <a:ext cx="5760085" cy="52745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29361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6</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5" name="Dikdörtgen 4"/>
          <p:cNvSpPr/>
          <p:nvPr/>
        </p:nvSpPr>
        <p:spPr>
          <a:xfrm>
            <a:off x="595993" y="1473051"/>
            <a:ext cx="10425793" cy="4455066"/>
          </a:xfrm>
          <a:prstGeom prst="rect">
            <a:avLst/>
          </a:prstGeom>
        </p:spPr>
        <p:txBody>
          <a:bodyPr wrap="square">
            <a:spAutoFit/>
          </a:bodyPr>
          <a:lstStyle/>
          <a:p>
            <a:pPr marL="82296" lvl="0">
              <a:lnSpc>
                <a:spcPct val="150000"/>
              </a:lnSpc>
              <a:buClr>
                <a:srgbClr val="3891A7"/>
              </a:buClr>
              <a:buSzPct val="80000"/>
            </a:pPr>
            <a:endParaRPr lang="tr-TR" sz="2100" dirty="0">
              <a:solidFill>
                <a:prstClr val="black"/>
              </a:solidFill>
              <a:latin typeface="Arial" panose="020B0604020202020204" pitchFamily="34" charset="0"/>
              <a:cs typeface="Arial" panose="020B0604020202020204" pitchFamily="34" charset="0"/>
            </a:endParaRPr>
          </a:p>
          <a:p>
            <a:pPr marL="425196" lvl="0" indent="-342900">
              <a:lnSpc>
                <a:spcPct val="150000"/>
              </a:lnSpc>
              <a:buClr>
                <a:srgbClr val="3891A7"/>
              </a:buClr>
              <a:buSzPct val="80000"/>
              <a:buFont typeface="Wingdings" panose="05000000000000000000" pitchFamily="2" charset="2"/>
              <a:buChar char="Ø"/>
            </a:pPr>
            <a:r>
              <a:rPr lang="tr-TR" sz="2100" dirty="0">
                <a:solidFill>
                  <a:prstClr val="black"/>
                </a:solidFill>
                <a:latin typeface="Arial" panose="020B0604020202020204" pitchFamily="34" charset="0"/>
                <a:cs typeface="Arial" panose="020B0604020202020204" pitchFamily="34" charset="0"/>
              </a:rPr>
              <a:t>Okul sağlığı konusunda yeni program ve projelerin, tarafların karşılıklı olarak uzlaşmaları halinde ek protokole gerek kalmadan iş bu Protokol kapsamında yürütülmesinin </a:t>
            </a:r>
            <a:r>
              <a:rPr lang="tr-TR" sz="2100" dirty="0" smtClean="0">
                <a:solidFill>
                  <a:prstClr val="black"/>
                </a:solidFill>
                <a:latin typeface="Arial" panose="020B0604020202020204" pitchFamily="34" charset="0"/>
                <a:cs typeface="Arial" panose="020B0604020202020204" pitchFamily="34" charset="0"/>
              </a:rPr>
              <a:t>sağlanması,</a:t>
            </a:r>
            <a:endParaRPr lang="tr-TR" sz="2100" dirty="0">
              <a:solidFill>
                <a:prstClr val="black"/>
              </a:solidFill>
              <a:latin typeface="Arial" panose="020B0604020202020204" pitchFamily="34" charset="0"/>
              <a:cs typeface="Arial" panose="020B0604020202020204" pitchFamily="34" charset="0"/>
            </a:endParaRPr>
          </a:p>
          <a:p>
            <a:pPr marL="425196" lvl="0" indent="-342900">
              <a:lnSpc>
                <a:spcPct val="150000"/>
              </a:lnSpc>
              <a:buClr>
                <a:srgbClr val="3891A7"/>
              </a:buClr>
              <a:buSzPct val="80000"/>
              <a:buFont typeface="Wingdings" panose="05000000000000000000" pitchFamily="2" charset="2"/>
              <a:buChar char="Ø"/>
            </a:pPr>
            <a:r>
              <a:rPr lang="tr-TR" sz="2100" dirty="0">
                <a:solidFill>
                  <a:prstClr val="black"/>
                </a:solidFill>
                <a:latin typeface="Arial" panose="020B0604020202020204" pitchFamily="34" charset="0"/>
                <a:cs typeface="Arial" panose="020B0604020202020204" pitchFamily="34" charset="0"/>
              </a:rPr>
              <a:t>Eğitim ve öğretim programlarında yer alan sağlıkla ilgili kazanım ve açıklamalar doğrultusunda, öğretmen ve öğrencilerin kullanımına yönelik materyallerin geliştirilmesinin </a:t>
            </a:r>
            <a:r>
              <a:rPr lang="tr-TR" sz="2100" dirty="0" smtClean="0">
                <a:solidFill>
                  <a:prstClr val="black"/>
                </a:solidFill>
                <a:latin typeface="Arial" panose="020B0604020202020204" pitchFamily="34" charset="0"/>
                <a:cs typeface="Arial" panose="020B0604020202020204" pitchFamily="34" charset="0"/>
              </a:rPr>
              <a:t>sağlanması,</a:t>
            </a:r>
          </a:p>
          <a:p>
            <a:pPr marL="425196" lvl="0" indent="-342900">
              <a:lnSpc>
                <a:spcPct val="150000"/>
              </a:lnSpc>
              <a:buClr>
                <a:srgbClr val="3891A7"/>
              </a:buClr>
              <a:buSzPct val="80000"/>
              <a:buFont typeface="Wingdings" panose="05000000000000000000" pitchFamily="2" charset="2"/>
              <a:buChar char="Ø"/>
            </a:pPr>
            <a:r>
              <a:rPr lang="tr-TR" sz="2100" dirty="0">
                <a:solidFill>
                  <a:prstClr val="black"/>
                </a:solidFill>
                <a:latin typeface="Arial" panose="020B0604020202020204" pitchFamily="34" charset="0"/>
                <a:cs typeface="Arial" panose="020B0604020202020204" pitchFamily="34" charset="0"/>
              </a:rPr>
              <a:t>Okul çevre sağlığı hizmetleri,</a:t>
            </a:r>
          </a:p>
          <a:p>
            <a:pPr marL="365760" lvl="0" indent="-283464">
              <a:lnSpc>
                <a:spcPct val="150000"/>
              </a:lnSpc>
              <a:buClr>
                <a:srgbClr val="3891A7"/>
              </a:buClr>
              <a:buSzPct val="80000"/>
              <a:buFont typeface="Wingdings 2"/>
              <a:buChar char=""/>
            </a:pPr>
            <a:endParaRPr lang="tr-TR" sz="2100" dirty="0">
              <a:solidFill>
                <a:prstClr val="black"/>
              </a:solidFill>
              <a:latin typeface="Arial" panose="020B0604020202020204" pitchFamily="34" charset="0"/>
              <a:cs typeface="Arial" panose="020B0604020202020204" pitchFamily="34" charset="0"/>
            </a:endParaRPr>
          </a:p>
        </p:txBody>
      </p:sp>
      <p:sp>
        <p:nvSpPr>
          <p:cNvPr id="6" name="Dikdörtgen 5"/>
          <p:cNvSpPr/>
          <p:nvPr/>
        </p:nvSpPr>
        <p:spPr>
          <a:xfrm>
            <a:off x="595993" y="1485899"/>
            <a:ext cx="10352314" cy="415498"/>
          </a:xfrm>
          <a:prstGeom prst="rect">
            <a:avLst/>
          </a:prstGeom>
        </p:spPr>
        <p:txBody>
          <a:bodyPr wrap="square">
            <a:spAutoFit/>
          </a:bodyPr>
          <a:lstStyle/>
          <a:p>
            <a:pPr algn="ctr"/>
            <a:r>
              <a:rPr lang="tr-TR" sz="2100" b="1" dirty="0" smtClean="0">
                <a:latin typeface="Arial" panose="020B0604020202020204" pitchFamily="34" charset="0"/>
                <a:cs typeface="Arial" panose="020B0604020202020204" pitchFamily="34" charset="0"/>
              </a:rPr>
              <a:t>PROTOKOL KAPSAMINDA YAPILACAK İŞER</a:t>
            </a:r>
            <a:endParaRPr lang="tr-TR" sz="2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3591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7</a:t>
            </a:fld>
            <a:endParaRPr lang="tr-TR" dirty="0"/>
          </a:p>
        </p:txBody>
      </p:sp>
      <p:sp>
        <p:nvSpPr>
          <p:cNvPr id="3" name="Dikdörtgen 2"/>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2"/>
              </a:rPr>
              <a:t>okulsagligi.meb.gov.tr</a:t>
            </a:r>
            <a:r>
              <a:rPr lang="tr-TR" sz="1200" dirty="0">
                <a:solidFill>
                  <a:srgbClr val="0070C0"/>
                </a:solidFill>
              </a:rPr>
              <a:t>/</a:t>
            </a:r>
          </a:p>
        </p:txBody>
      </p:sp>
      <p:pic>
        <p:nvPicPr>
          <p:cNvPr id="4" name="Resim 3"/>
          <p:cNvPicPr>
            <a:picLocks noChangeAspect="1"/>
          </p:cNvPicPr>
          <p:nvPr/>
        </p:nvPicPr>
        <p:blipFill>
          <a:blip r:embed="rId3"/>
          <a:stretch>
            <a:fillRect/>
          </a:stretch>
        </p:blipFill>
        <p:spPr>
          <a:xfrm>
            <a:off x="234207" y="6101347"/>
            <a:ext cx="1349663" cy="708612"/>
          </a:xfrm>
          <a:prstGeom prst="rect">
            <a:avLst/>
          </a:prstGeom>
        </p:spPr>
      </p:pic>
      <p:sp>
        <p:nvSpPr>
          <p:cNvPr id="6" name="Dikdörtgen 5"/>
          <p:cNvSpPr/>
          <p:nvPr/>
        </p:nvSpPr>
        <p:spPr>
          <a:xfrm>
            <a:off x="829309" y="2066743"/>
            <a:ext cx="10287000" cy="3910429"/>
          </a:xfrm>
          <a:prstGeom prst="rect">
            <a:avLst/>
          </a:prstGeom>
        </p:spPr>
        <p:txBody>
          <a:bodyPr wrap="square">
            <a:spAutoFit/>
          </a:bodyPr>
          <a:lstStyle/>
          <a:p>
            <a:pPr marL="342900" indent="-342900">
              <a:lnSpc>
                <a:spcPct val="150000"/>
              </a:lnSpc>
              <a:buFont typeface="Wingdings" panose="05000000000000000000" pitchFamily="2" charset="2"/>
              <a:buChar char="Ø"/>
            </a:pPr>
            <a:r>
              <a:rPr lang="tr-TR" sz="2100" dirty="0">
                <a:latin typeface="Arial" panose="020B0604020202020204" pitchFamily="34" charset="0"/>
                <a:cs typeface="Arial" panose="020B0604020202020204" pitchFamily="34" charset="0"/>
              </a:rPr>
              <a:t>Sağlığın geliştirilmesi ve korunmasına yönelik çalışmalara diğer sektörlerin ve toplumun katılımının sağlanması</a:t>
            </a:r>
            <a:r>
              <a:rPr lang="tr-TR" sz="2100" dirty="0" smtClean="0">
                <a:latin typeface="Arial" panose="020B0604020202020204" pitchFamily="34" charset="0"/>
                <a:cs typeface="Arial" panose="020B0604020202020204" pitchFamily="34" charset="0"/>
              </a:rPr>
              <a:t>,</a:t>
            </a:r>
          </a:p>
          <a:p>
            <a:pPr marL="342900" indent="-342900">
              <a:lnSpc>
                <a:spcPct val="150000"/>
              </a:lnSpc>
              <a:buFont typeface="Wingdings" panose="05000000000000000000" pitchFamily="2" charset="2"/>
              <a:buChar char="Ø"/>
            </a:pPr>
            <a:r>
              <a:rPr lang="tr-TR" sz="2100" dirty="0" smtClean="0">
                <a:latin typeface="Arial" panose="020B0604020202020204" pitchFamily="34" charset="0"/>
                <a:cs typeface="Arial" panose="020B0604020202020204" pitchFamily="34" charset="0"/>
              </a:rPr>
              <a:t>Öğrencilerin </a:t>
            </a:r>
            <a:r>
              <a:rPr lang="tr-TR" sz="2100" dirty="0">
                <a:latin typeface="Arial" panose="020B0604020202020204" pitchFamily="34" charset="0"/>
                <a:cs typeface="Arial" panose="020B0604020202020204" pitchFamily="34" charset="0"/>
              </a:rPr>
              <a:t>ve okul/kurum ve çalışanlarının sağlığının korunması ve geliştirilmesi için gerekli ulusal ve uluslararası araştırmaların planlanması ve yürütülmesi konusunda iş birliğinin sağlanması,</a:t>
            </a:r>
          </a:p>
          <a:p>
            <a:pPr marL="342900" indent="-342900">
              <a:lnSpc>
                <a:spcPct val="150000"/>
              </a:lnSpc>
              <a:buFont typeface="Wingdings" panose="05000000000000000000" pitchFamily="2" charset="2"/>
              <a:buChar char="Ø"/>
            </a:pPr>
            <a:r>
              <a:rPr lang="tr-TR" sz="2100" dirty="0">
                <a:latin typeface="Arial" panose="020B0604020202020204" pitchFamily="34" charset="0"/>
                <a:cs typeface="Arial" panose="020B0604020202020204" pitchFamily="34" charset="0"/>
              </a:rPr>
              <a:t>Öğrencilerin okul/kurum ve çalışanlarının zoonotik ve vektörle bulaşan hastalıklardan korunmalarına yönelik tedbirlerin alınarak vakaların ve salgınların önüne geçilmesinin sağlanması.</a:t>
            </a:r>
          </a:p>
        </p:txBody>
      </p:sp>
      <p:pic>
        <p:nvPicPr>
          <p:cNvPr id="5" name="Resim 4"/>
          <p:cNvPicPr>
            <a:picLocks noChangeAspect="1"/>
          </p:cNvPicPr>
          <p:nvPr/>
        </p:nvPicPr>
        <p:blipFill>
          <a:blip r:embed="rId4"/>
          <a:stretch>
            <a:fillRect/>
          </a:stretch>
        </p:blipFill>
        <p:spPr>
          <a:xfrm>
            <a:off x="764404" y="1430862"/>
            <a:ext cx="10351905" cy="566977"/>
          </a:xfrm>
          <a:prstGeom prst="rect">
            <a:avLst/>
          </a:prstGeom>
        </p:spPr>
      </p:pic>
    </p:spTree>
    <p:extLst>
      <p:ext uri="{BB962C8B-B14F-4D97-AF65-F5344CB8AC3E}">
        <p14:creationId xmlns:p14="http://schemas.microsoft.com/office/powerpoint/2010/main" val="17018251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8</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sp>
        <p:nvSpPr>
          <p:cNvPr id="7" name="Dikdörtgen 6"/>
          <p:cNvSpPr/>
          <p:nvPr/>
        </p:nvSpPr>
        <p:spPr>
          <a:xfrm>
            <a:off x="730771" y="1850446"/>
            <a:ext cx="10262508" cy="4732065"/>
          </a:xfrm>
          <a:prstGeom prst="rect">
            <a:avLst/>
          </a:prstGeom>
        </p:spPr>
        <p:txBody>
          <a:bodyPr wrap="square">
            <a:spAutoFit/>
          </a:bodyPr>
          <a:lstStyle/>
          <a:p>
            <a:pPr marL="342900" indent="-342900">
              <a:lnSpc>
                <a:spcPct val="150000"/>
              </a:lnSpc>
              <a:buFont typeface="Wingdings" panose="05000000000000000000" pitchFamily="2" charset="2"/>
              <a:buChar char="Ø"/>
            </a:pPr>
            <a:r>
              <a:rPr lang="tr-TR" sz="2100" dirty="0">
                <a:latin typeface="Arial" panose="020B0604020202020204" pitchFamily="34" charset="0"/>
                <a:cs typeface="Arial" panose="020B0604020202020204" pitchFamily="34" charset="0"/>
              </a:rPr>
              <a:t>Okullarda görülen salgınların erken dönemde tespiti ve gerekli koruma ve </a:t>
            </a:r>
            <a:r>
              <a:rPr lang="tr-TR" sz="2100" dirty="0" smtClean="0">
                <a:latin typeface="Arial" panose="020B0604020202020204" pitchFamily="34" charset="0"/>
                <a:cs typeface="Arial" panose="020B0604020202020204" pitchFamily="34" charset="0"/>
              </a:rPr>
              <a:t>kontrol önlemlerinin alınabilmesi amacıyla bilgi/veri paylaşımı,</a:t>
            </a:r>
          </a:p>
          <a:p>
            <a:pPr marL="342900" indent="-342900">
              <a:lnSpc>
                <a:spcPct val="150000"/>
              </a:lnSpc>
              <a:buFont typeface="Wingdings" panose="05000000000000000000" pitchFamily="2" charset="2"/>
              <a:buChar char="Ø"/>
            </a:pPr>
            <a:r>
              <a:rPr lang="tr-TR" sz="2100" dirty="0" smtClean="0">
                <a:latin typeface="Arial" panose="020B0604020202020204" pitchFamily="34" charset="0"/>
                <a:cs typeface="Arial" panose="020B0604020202020204" pitchFamily="34" charset="0"/>
              </a:rPr>
              <a:t>Okul sağlığı çalışmaları kapsamında «Sağlık Dostu Okullar» yaklaşımını benimsenmesi, uygulanması ve yaygınlaştırılması,</a:t>
            </a:r>
          </a:p>
          <a:p>
            <a:pPr marL="342900" indent="-342900">
              <a:lnSpc>
                <a:spcPct val="150000"/>
              </a:lnSpc>
              <a:buFont typeface="Wingdings" panose="05000000000000000000" pitchFamily="2" charset="2"/>
              <a:buChar char="Ø"/>
            </a:pPr>
            <a:r>
              <a:rPr lang="tr-TR" sz="2100" dirty="0" smtClean="0">
                <a:latin typeface="Arial" panose="020B0604020202020204" pitchFamily="34" charset="0"/>
                <a:cs typeface="Arial" panose="020B0604020202020204" pitchFamily="34" charset="0"/>
              </a:rPr>
              <a:t>Üniversitelerin, Sağlık Bakanlığı ile yaptıkları SEAB (Sağlık Eğitim Araştırma Bölgesi) Protokolleri kapsamında okul sağlığı çalışmalarına katkı vermelerinin sağlanması,</a:t>
            </a:r>
          </a:p>
          <a:p>
            <a:pPr marL="342900" indent="-342900">
              <a:lnSpc>
                <a:spcPct val="150000"/>
              </a:lnSpc>
              <a:buFont typeface="Wingdings" panose="05000000000000000000" pitchFamily="2" charset="2"/>
              <a:buChar char="Ø"/>
            </a:pPr>
            <a:r>
              <a:rPr lang="tr-TR" sz="2100" dirty="0" smtClean="0">
                <a:latin typeface="Arial" panose="020B0604020202020204" pitchFamily="34" charset="0"/>
                <a:cs typeface="Arial" panose="020B0604020202020204" pitchFamily="34" charset="0"/>
              </a:rPr>
              <a:t>Meslekî ve Teknik Anadolu Liselerinin, sağlık alanı öğretmenlerinin okul sağlığı çalışmalarına katkı vermelerinin sağlanmasıdır,  </a:t>
            </a:r>
            <a:endParaRPr lang="tr-TR" sz="2100" dirty="0">
              <a:latin typeface="Arial" panose="020B0604020202020204" pitchFamily="34" charset="0"/>
              <a:cs typeface="Arial" panose="020B0604020202020204" pitchFamily="34" charset="0"/>
            </a:endParaRPr>
          </a:p>
          <a:p>
            <a:endParaRPr lang="tr-TR" dirty="0"/>
          </a:p>
        </p:txBody>
      </p:sp>
      <p:pic>
        <p:nvPicPr>
          <p:cNvPr id="5" name="Resim 4"/>
          <p:cNvPicPr>
            <a:picLocks noChangeAspect="1"/>
          </p:cNvPicPr>
          <p:nvPr/>
        </p:nvPicPr>
        <p:blipFill>
          <a:blip r:embed="rId4"/>
          <a:stretch>
            <a:fillRect/>
          </a:stretch>
        </p:blipFill>
        <p:spPr>
          <a:xfrm>
            <a:off x="909038" y="1339509"/>
            <a:ext cx="10351905" cy="566977"/>
          </a:xfrm>
          <a:prstGeom prst="rect">
            <a:avLst/>
          </a:prstGeom>
        </p:spPr>
      </p:pic>
    </p:spTree>
    <p:extLst>
      <p:ext uri="{BB962C8B-B14F-4D97-AF65-F5344CB8AC3E}">
        <p14:creationId xmlns:p14="http://schemas.microsoft.com/office/powerpoint/2010/main" val="35710064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9</a:t>
            </a:fld>
            <a:endParaRPr lang="tr-TR" dirty="0"/>
          </a:p>
        </p:txBody>
      </p:sp>
      <p:pic>
        <p:nvPicPr>
          <p:cNvPr id="3" name="Resim 2"/>
          <p:cNvPicPr>
            <a:picLocks noChangeAspect="1"/>
          </p:cNvPicPr>
          <p:nvPr/>
        </p:nvPicPr>
        <p:blipFill>
          <a:blip r:embed="rId2"/>
          <a:stretch>
            <a:fillRect/>
          </a:stretch>
        </p:blipFill>
        <p:spPr>
          <a:xfrm>
            <a:off x="234207" y="6101347"/>
            <a:ext cx="1349663" cy="708612"/>
          </a:xfrm>
          <a:prstGeom prst="rect">
            <a:avLst/>
          </a:prstGeom>
        </p:spPr>
      </p:pic>
      <p:sp>
        <p:nvSpPr>
          <p:cNvPr id="4" name="Dikdörtgen 3"/>
          <p:cNvSpPr/>
          <p:nvPr/>
        </p:nvSpPr>
        <p:spPr>
          <a:xfrm>
            <a:off x="9325828" y="6339055"/>
            <a:ext cx="2144994" cy="276999"/>
          </a:xfrm>
          <a:prstGeom prst="rect">
            <a:avLst/>
          </a:prstGeom>
        </p:spPr>
        <p:txBody>
          <a:bodyPr wrap="square">
            <a:spAutoFit/>
          </a:bodyPr>
          <a:lstStyle/>
          <a:p>
            <a:r>
              <a:rPr lang="tr-TR" sz="1200" dirty="0">
                <a:solidFill>
                  <a:srgbClr val="0070C0"/>
                </a:solidFill>
              </a:rPr>
              <a:t>https://</a:t>
            </a:r>
            <a:r>
              <a:rPr lang="tr-TR" sz="1200" dirty="0">
                <a:solidFill>
                  <a:srgbClr val="0070C0"/>
                </a:solidFill>
                <a:hlinkClick r:id="rId3"/>
              </a:rPr>
              <a:t>okulsagligi.meb.gov.tr</a:t>
            </a:r>
            <a:r>
              <a:rPr lang="tr-TR" sz="1200" dirty="0">
                <a:solidFill>
                  <a:srgbClr val="0070C0"/>
                </a:solidFill>
              </a:rPr>
              <a:t>/</a:t>
            </a:r>
          </a:p>
        </p:txBody>
      </p:sp>
      <p:pic>
        <p:nvPicPr>
          <p:cNvPr id="7" name="Resim 6"/>
          <p:cNvPicPr>
            <a:picLocks noChangeAspect="1"/>
          </p:cNvPicPr>
          <p:nvPr/>
        </p:nvPicPr>
        <p:blipFill>
          <a:blip r:embed="rId4"/>
          <a:stretch>
            <a:fillRect/>
          </a:stretch>
        </p:blipFill>
        <p:spPr>
          <a:xfrm>
            <a:off x="1228279" y="1920031"/>
            <a:ext cx="3849559" cy="4503537"/>
          </a:xfrm>
          <a:prstGeom prst="rect">
            <a:avLst/>
          </a:prstGeom>
        </p:spPr>
      </p:pic>
      <p:pic>
        <p:nvPicPr>
          <p:cNvPr id="8" name="Resim 7"/>
          <p:cNvPicPr>
            <a:picLocks noChangeAspect="1"/>
          </p:cNvPicPr>
          <p:nvPr/>
        </p:nvPicPr>
        <p:blipFill>
          <a:blip r:embed="rId5"/>
          <a:stretch>
            <a:fillRect/>
          </a:stretch>
        </p:blipFill>
        <p:spPr>
          <a:xfrm>
            <a:off x="5685403" y="1906145"/>
            <a:ext cx="4548096" cy="4448029"/>
          </a:xfrm>
          <a:prstGeom prst="rect">
            <a:avLst/>
          </a:prstGeom>
        </p:spPr>
      </p:pic>
      <p:sp>
        <p:nvSpPr>
          <p:cNvPr id="9" name="Dikdörtgen 8"/>
          <p:cNvSpPr/>
          <p:nvPr/>
        </p:nvSpPr>
        <p:spPr>
          <a:xfrm>
            <a:off x="3584442" y="1298399"/>
            <a:ext cx="4845814" cy="461665"/>
          </a:xfrm>
          <a:prstGeom prst="rect">
            <a:avLst/>
          </a:prstGeom>
        </p:spPr>
        <p:txBody>
          <a:bodyPr wrap="none">
            <a:spAutoFit/>
          </a:bodyPr>
          <a:lstStyle/>
          <a:p>
            <a:r>
              <a:rPr lang="tr-TR" sz="2400" b="1" dirty="0">
                <a:latin typeface="Arial" panose="020B0604020202020204" pitchFamily="34" charset="0"/>
                <a:cs typeface="Arial" panose="020B0604020202020204" pitchFamily="34" charset="0"/>
              </a:rPr>
              <a:t>Programın Tanıtımı ve Kapsamı </a:t>
            </a:r>
          </a:p>
        </p:txBody>
      </p:sp>
    </p:spTree>
    <p:extLst>
      <p:ext uri="{BB962C8B-B14F-4D97-AF65-F5344CB8AC3E}">
        <p14:creationId xmlns:p14="http://schemas.microsoft.com/office/powerpoint/2010/main" val="23702798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5875</TotalTime>
  <Words>2166</Words>
  <Application>Microsoft Office PowerPoint</Application>
  <PresentationFormat>Geniş ekran</PresentationFormat>
  <Paragraphs>292</Paragraphs>
  <Slides>55</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55</vt:i4>
      </vt:variant>
    </vt:vector>
  </HeadingPairs>
  <TitlesOfParts>
    <vt:vector size="63" baseType="lpstr">
      <vt:lpstr>Arial</vt:lpstr>
      <vt:lpstr>Arial Black</vt:lpstr>
      <vt:lpstr>Calibri</vt:lpstr>
      <vt:lpstr>Calibri Light</vt:lpstr>
      <vt:lpstr>Times New Roman</vt:lpstr>
      <vt:lpstr>Wingdings</vt:lpstr>
      <vt:lpstr>Wingdings 2</vt:lpstr>
      <vt:lpstr>Office Teması</vt:lpstr>
      <vt:lpstr>     İŞYERİ SAĞLIK VE GÜVENLİK BİRİMİ  DAİRE BAŞKANLIĞI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Faruk EREN</dc:creator>
  <cp:lastModifiedBy>MusaALTUNAY</cp:lastModifiedBy>
  <cp:revision>669</cp:revision>
  <cp:lastPrinted>2018-06-05T14:42:51Z</cp:lastPrinted>
  <dcterms:created xsi:type="dcterms:W3CDTF">2018-02-16T13:33:45Z</dcterms:created>
  <dcterms:modified xsi:type="dcterms:W3CDTF">2019-03-15T06:42:23Z</dcterms:modified>
</cp:coreProperties>
</file>